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33"/>
  </p:notesMasterIdLst>
  <p:sldIdLst>
    <p:sldId id="256" r:id="rId2"/>
    <p:sldId id="268" r:id="rId3"/>
    <p:sldId id="269" r:id="rId4"/>
    <p:sldId id="270" r:id="rId5"/>
    <p:sldId id="278" r:id="rId6"/>
    <p:sldId id="271" r:id="rId7"/>
    <p:sldId id="281" r:id="rId8"/>
    <p:sldId id="280" r:id="rId9"/>
    <p:sldId id="282" r:id="rId10"/>
    <p:sldId id="272" r:id="rId11"/>
    <p:sldId id="299" r:id="rId12"/>
    <p:sldId id="283" r:id="rId13"/>
    <p:sldId id="284" r:id="rId14"/>
    <p:sldId id="285" r:id="rId15"/>
    <p:sldId id="286" r:id="rId16"/>
    <p:sldId id="287" r:id="rId17"/>
    <p:sldId id="274" r:id="rId18"/>
    <p:sldId id="275" r:id="rId19"/>
    <p:sldId id="276" r:id="rId20"/>
    <p:sldId id="288" r:id="rId21"/>
    <p:sldId id="277" r:id="rId22"/>
    <p:sldId id="289" r:id="rId23"/>
    <p:sldId id="290" r:id="rId24"/>
    <p:sldId id="291" r:id="rId25"/>
    <p:sldId id="292" r:id="rId26"/>
    <p:sldId id="297" r:id="rId27"/>
    <p:sldId id="298" r:id="rId28"/>
    <p:sldId id="293" r:id="rId29"/>
    <p:sldId id="294" r:id="rId30"/>
    <p:sldId id="295" r:id="rId31"/>
    <p:sldId id="296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Rodriguez" initials="S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9"/>
    <p:restoredTop sz="86458"/>
  </p:normalViewPr>
  <p:slideViewPr>
    <p:cSldViewPr snapToGrid="0" snapToObjects="1">
      <p:cViewPr>
        <p:scale>
          <a:sx n="91" d="100"/>
          <a:sy n="91" d="100"/>
        </p:scale>
        <p:origin x="736" y="200"/>
      </p:cViewPr>
      <p:guideLst/>
    </p:cSldViewPr>
  </p:slideViewPr>
  <p:outlineViewPr>
    <p:cViewPr>
      <p:scale>
        <a:sx n="33" d="100"/>
        <a:sy n="33" d="100"/>
      </p:scale>
      <p:origin x="0" y="-8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F945-4677-6749-BC41-9DDD0E7AA9CB}" type="datetimeFigureOut">
              <a:rPr lang="fr-FR" smtClean="0"/>
              <a:t>30/03/2016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B4A5B-CB30-C046-9A1A-3D1C62F8A2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44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0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907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45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</a:p>
          <a:p>
            <a:r>
              <a:rPr lang="fr-FR" dirty="0" err="1" smtClean="0"/>
              <a:t>Relégender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731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31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</a:p>
          <a:p>
            <a:r>
              <a:rPr lang="fr-FR" dirty="0" smtClean="0"/>
              <a:t>Enlever</a:t>
            </a:r>
            <a:r>
              <a:rPr lang="fr-FR" baseline="0" dirty="0" smtClean="0"/>
              <a:t> les .5 -&gt; attention, fragile, j’ai mis des petits carrés blancs partout :p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05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</a:p>
          <a:p>
            <a:r>
              <a:rPr lang="fr-FR" dirty="0" smtClean="0"/>
              <a:t>It 0 </a:t>
            </a:r>
            <a:r>
              <a:rPr lang="fr-FR" dirty="0" smtClean="0"/>
              <a:t>? </a:t>
            </a:r>
            <a:r>
              <a:rPr lang="fr-FR" dirty="0" err="1" smtClean="0"/>
              <a:t>nope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915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Maha</a:t>
            </a:r>
          </a:p>
          <a:p>
            <a:pPr marL="0" indent="0">
              <a:buNone/>
            </a:pPr>
            <a:r>
              <a:rPr lang="fr-FR" dirty="0" smtClean="0"/>
              <a:t>2 réseaux</a:t>
            </a:r>
          </a:p>
          <a:p>
            <a:pPr marL="0" indent="0">
              <a:buNone/>
            </a:pPr>
            <a:r>
              <a:rPr lang="fr-FR" dirty="0" smtClean="0"/>
              <a:t>Renommer, enlever un des 2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2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</a:p>
          <a:p>
            <a:r>
              <a:rPr lang="fr-FR" dirty="0" smtClean="0"/>
              <a:t>Point 4: méthodes simplifiés,</a:t>
            </a:r>
            <a:r>
              <a:rPr lang="fr-FR" baseline="0" dirty="0" smtClean="0"/>
              <a:t> bruit dépendant, pas aussi simple que ça.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1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This slide </a:t>
            </a:r>
            <a:r>
              <a:rPr lang="fr-FR" dirty="0" err="1" smtClean="0"/>
              <a:t>intentionnaly</a:t>
            </a:r>
            <a:r>
              <a:rPr lang="fr-FR" dirty="0" smtClean="0"/>
              <a:t> </a:t>
            </a:r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blank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895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82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</a:p>
          <a:p>
            <a:endParaRPr lang="fr-FR" dirty="0" smtClean="0"/>
          </a:p>
          <a:p>
            <a:r>
              <a:rPr lang="fr-FR" dirty="0" smtClean="0"/>
              <a:t>Passer d'abord du temps sur le graphe</a:t>
            </a:r>
          </a:p>
          <a:p>
            <a:r>
              <a:rPr lang="fr-FR" dirty="0" smtClean="0"/>
              <a:t>Pas</a:t>
            </a:r>
            <a:r>
              <a:rPr lang="fr-FR" baseline="0" dirty="0" smtClean="0"/>
              <a:t> de lunettes :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, autres : </a:t>
            </a:r>
            <a:r>
              <a:rPr lang="fr-FR" baseline="0" dirty="0" err="1" smtClean="0"/>
              <a:t>graidents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293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578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46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49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26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489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662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370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556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62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58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615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72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33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</a:p>
          <a:p>
            <a:r>
              <a:rPr lang="fr-FR" dirty="0" smtClean="0"/>
              <a:t>Préciser celles faites mais pas présentée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42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</a:p>
          <a:p>
            <a:r>
              <a:rPr lang="fr-FR" baseline="0" dirty="0" smtClean="0"/>
              <a:t>Expliciter les graphes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81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772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</a:p>
          <a:p>
            <a:r>
              <a:rPr lang="fr-FR" dirty="0" smtClean="0"/>
              <a:t>Expliciter </a:t>
            </a:r>
            <a:r>
              <a:rPr lang="fr-FR" dirty="0" err="1" smtClean="0"/>
              <a:t>old</a:t>
            </a:r>
            <a:r>
              <a:rPr lang="fr-FR" dirty="0" smtClean="0"/>
              <a:t> classifier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60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Maha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B4A5B-CB30-C046-9A1A-3D1C62F8A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5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268CC-491A-9348-AED0-4B7D67FCEBCA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19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B6704-D92A-6C48-A1B1-0B84C50AEFE4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38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40A4-84F4-8D43-B3EB-6C3E263FDF18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35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74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A40-D3FE-F446-AB5E-CC84BE06F169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08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D876-34D5-C14B-BB0E-F8422F2C5EB2}" type="datetime1">
              <a:rPr lang="fr-FR" smtClean="0"/>
              <a:t>30/03/2016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08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F0251-CF3E-E946-9308-2BADF5C3E471}" type="datetime1">
              <a:rPr lang="fr-FR" smtClean="0"/>
              <a:t>30/03/2016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76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4AA73-CB1B-2745-A1E5-4A20A9FDE0BE}" type="datetime1">
              <a:rPr lang="fr-FR" smtClean="0"/>
              <a:t>30/03/2016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60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6DBC8-86EE-3641-A97B-DAF678A08FA9}" type="datetime1">
              <a:rPr lang="fr-FR" smtClean="0"/>
              <a:t>30/03/2016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19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6B1E-3AC3-BE4B-8CD1-4A0D7504C904}" type="datetime1">
              <a:rPr lang="fr-FR" smtClean="0"/>
              <a:t>30/03/2016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3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AA68-DD8E-0646-980D-A28AB8208F84}" type="datetime1">
              <a:rPr lang="fr-FR" smtClean="0"/>
              <a:t>30/03/2016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32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89442-1880-6B44-AD3C-6471DB83CC6A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35B6E-5D31-9D45-B033-55A9E4EC8C1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21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slide" Target="slide31.xml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slide" Target="slide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267672"/>
          </a:xfrm>
        </p:spPr>
        <p:txBody>
          <a:bodyPr>
            <a:normAutofit/>
          </a:bodyPr>
          <a:lstStyle/>
          <a:p>
            <a:r>
              <a:rPr lang="fr-FR" sz="5400" dirty="0" err="1" smtClean="0">
                <a:solidFill>
                  <a:schemeClr val="tx2">
                    <a:lumMod val="75000"/>
                  </a:schemeClr>
                </a:solidFill>
              </a:rPr>
              <a:t>Research</a:t>
            </a:r>
            <a:r>
              <a:rPr lang="fr-FR" sz="5400" dirty="0" smtClean="0">
                <a:solidFill>
                  <a:schemeClr val="tx2">
                    <a:lumMod val="75000"/>
                  </a:schemeClr>
                </a:solidFill>
              </a:rPr>
              <a:t> Initiation </a:t>
            </a:r>
            <a:r>
              <a:rPr lang="fr-FR" sz="5400" dirty="0" err="1" smtClean="0">
                <a:solidFill>
                  <a:schemeClr val="tx2">
                    <a:lumMod val="75000"/>
                  </a:schemeClr>
                </a:solidFill>
              </a:rPr>
              <a:t>Seminar</a:t>
            </a:r>
            <a:endParaRPr lang="fr-FR" sz="5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2729553"/>
            <a:ext cx="6858000" cy="900752"/>
          </a:xfrm>
        </p:spPr>
        <p:txBody>
          <a:bodyPr>
            <a:normAutofit/>
          </a:bodyPr>
          <a:lstStyle/>
          <a:p>
            <a:r>
              <a:rPr lang="fr-FR" i="1" dirty="0" smtClean="0"/>
              <a:t>Glasses </a:t>
            </a:r>
            <a:r>
              <a:rPr lang="fr-FR" i="1" dirty="0" err="1" smtClean="0"/>
              <a:t>detection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CNN/</a:t>
            </a:r>
            <a:r>
              <a:rPr lang="fr-FR" i="1" dirty="0" err="1" smtClean="0"/>
              <a:t>Deep</a:t>
            </a:r>
            <a:r>
              <a:rPr lang="fr-FR" i="1" dirty="0" smtClean="0"/>
              <a:t> Learning </a:t>
            </a:r>
          </a:p>
          <a:p>
            <a:r>
              <a:rPr lang="fr-FR" i="1" dirty="0"/>
              <a:t>Safran </a:t>
            </a:r>
            <a:r>
              <a:rPr lang="fr-FR" i="1" dirty="0" smtClean="0"/>
              <a:t>Morpho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E72-1F86-C646-B9F6-28C8D6ABBBBF}" type="datetime1">
              <a:rPr lang="fr-FR" smtClean="0"/>
              <a:t>30/03/2016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089261" y="5615583"/>
            <a:ext cx="313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Supervisor</a:t>
            </a:r>
            <a:endParaRPr lang="fr-FR" b="1" dirty="0" smtClean="0"/>
          </a:p>
          <a:p>
            <a:r>
              <a:rPr lang="fr-FR" dirty="0" smtClean="0"/>
              <a:t>C. </a:t>
            </a:r>
            <a:r>
              <a:rPr lang="fr-FR" dirty="0" err="1" smtClean="0"/>
              <a:t>Herold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960109" y="5624554"/>
            <a:ext cx="313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smtClean="0"/>
              <a:t>ECP </a:t>
            </a:r>
            <a:r>
              <a:rPr lang="fr-FR" b="1" dirty="0" err="1" smtClean="0"/>
              <a:t>Supervisor</a:t>
            </a:r>
            <a:endParaRPr lang="fr-FR" b="1" dirty="0" smtClean="0"/>
          </a:p>
          <a:p>
            <a:pPr algn="r"/>
            <a:r>
              <a:rPr lang="fr-FR" dirty="0" smtClean="0"/>
              <a:t>N. </a:t>
            </a:r>
            <a:r>
              <a:rPr lang="fr-FR" dirty="0" err="1" smtClean="0"/>
              <a:t>Paragios</a:t>
            </a:r>
            <a:endParaRPr lang="fr-FR" dirty="0" smtClean="0"/>
          </a:p>
          <a:p>
            <a:pPr algn="r"/>
            <a:endParaRPr lang="fr-FR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1149824" y="3962812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337481" y="4394579"/>
            <a:ext cx="648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Maha </a:t>
            </a:r>
            <a:r>
              <a:rPr lang="fr-FR" sz="2000" dirty="0" err="1"/>
              <a:t>Elbayad</a:t>
            </a:r>
            <a:r>
              <a:rPr lang="fr-FR" sz="2000" dirty="0"/>
              <a:t>, Simon Rodriguez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17" y="5638202"/>
            <a:ext cx="1204629" cy="6179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21" y="5649256"/>
            <a:ext cx="1779891" cy="5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1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49" y="1469572"/>
            <a:ext cx="3624373" cy="4328573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/>
              <a:t>Thresholding</a:t>
            </a:r>
            <a:r>
              <a:rPr lang="fr-FR" sz="2000" dirty="0" smtClean="0"/>
              <a:t>: </a:t>
            </a:r>
            <a:br>
              <a:rPr lang="fr-FR" sz="2000" dirty="0" smtClean="0"/>
            </a:br>
            <a:r>
              <a:rPr lang="fr-FR" sz="2000" dirty="0" smtClean="0"/>
              <a:t>intuitive </a:t>
            </a:r>
            <a:r>
              <a:rPr lang="fr-FR" sz="2000" dirty="0" err="1" smtClean="0"/>
              <a:t>way</a:t>
            </a:r>
            <a:r>
              <a:rPr lang="fr-FR" sz="2000" dirty="0" smtClean="0"/>
              <a:t> to </a:t>
            </a:r>
            <a:r>
              <a:rPr lang="fr-FR" sz="2000" dirty="0" err="1" smtClean="0"/>
              <a:t>binarize</a:t>
            </a:r>
            <a:r>
              <a:rPr lang="fr-FR" sz="2000" dirty="0" smtClean="0"/>
              <a:t> </a:t>
            </a:r>
            <a:r>
              <a:rPr lang="fr-FR" sz="2000" dirty="0" err="1" smtClean="0"/>
              <a:t>while</a:t>
            </a:r>
            <a:r>
              <a:rPr lang="fr-FR" sz="2000" dirty="0" smtClean="0"/>
              <a:t> </a:t>
            </a:r>
            <a:r>
              <a:rPr lang="fr-FR" sz="2000" dirty="0" err="1" smtClean="0"/>
              <a:t>respecting</a:t>
            </a:r>
            <a:r>
              <a:rPr lang="fr-FR" sz="2000" dirty="0" smtClean="0"/>
              <a:t> the labels </a:t>
            </a:r>
            <a:r>
              <a:rPr lang="fr-FR" sz="2000" dirty="0" err="1" smtClean="0"/>
              <a:t>repartition</a:t>
            </a:r>
            <a:r>
              <a:rPr lang="fr-FR" sz="2000" dirty="0" smtClean="0"/>
              <a:t>.</a:t>
            </a: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By setting a </a:t>
            </a:r>
            <a:r>
              <a:rPr lang="fr-FR" sz="2000" dirty="0" err="1" smtClean="0"/>
              <a:t>threshold</a:t>
            </a:r>
            <a:r>
              <a:rPr lang="fr-FR" sz="2000" dirty="0" smtClean="0"/>
              <a:t> </a:t>
            </a:r>
            <a:r>
              <a:rPr lang="fr-FR" sz="2000" dirty="0" err="1" smtClean="0"/>
              <a:t>slightly</a:t>
            </a:r>
            <a:r>
              <a:rPr lang="fr-FR" sz="2000" dirty="0" smtClean="0"/>
              <a:t> </a:t>
            </a:r>
            <a:r>
              <a:rPr lang="fr-FR" sz="2000" dirty="0" err="1" smtClean="0"/>
              <a:t>above</a:t>
            </a:r>
            <a:r>
              <a:rPr lang="fr-FR" sz="2000" dirty="0" smtClean="0"/>
              <a:t> the </a:t>
            </a:r>
            <a:r>
              <a:rPr lang="fr-FR" sz="2000" dirty="0" err="1" smtClean="0"/>
              <a:t>observed</a:t>
            </a:r>
            <a:r>
              <a:rPr lang="fr-FR" sz="2000" dirty="0" smtClean="0"/>
              <a:t> </a:t>
            </a:r>
            <a:r>
              <a:rPr lang="fr-FR" sz="2000" dirty="0" err="1" smtClean="0"/>
              <a:t>repartition</a:t>
            </a:r>
            <a:r>
              <a:rPr lang="fr-FR" sz="2000" dirty="0" smtClean="0"/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re</a:t>
            </a:r>
            <a:r>
              <a:rPr lang="fr-FR" sz="2000" dirty="0" smtClean="0"/>
              <a:t>-balance the training set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in a non-</a:t>
            </a:r>
            <a:r>
              <a:rPr lang="fr-FR" sz="2000" dirty="0" err="1" smtClean="0"/>
              <a:t>uniform</a:t>
            </a:r>
            <a:r>
              <a:rPr lang="fr-FR" sz="2000" dirty="0" smtClean="0"/>
              <a:t> </a:t>
            </a:r>
            <a:r>
              <a:rPr lang="fr-FR" sz="2000" dirty="0" err="1" smtClean="0"/>
              <a:t>way</a:t>
            </a:r>
            <a:r>
              <a:rPr lang="fr-FR" sz="20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10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249382" y="-224941"/>
            <a:ext cx="9753600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28649" y="5573929"/>
            <a:ext cx="819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2000" b="1" dirty="0" err="1"/>
              <a:t>Margin</a:t>
            </a:r>
            <a:r>
              <a:rPr lang="fr-FR" sz="2000" b="1" dirty="0"/>
              <a:t>: </a:t>
            </a:r>
            <a:r>
              <a:rPr lang="fr-FR" sz="2000" dirty="0" err="1"/>
              <a:t>tested</a:t>
            </a:r>
            <a:r>
              <a:rPr lang="fr-FR" sz="2000" dirty="0"/>
              <a:t> a rejection </a:t>
            </a:r>
            <a:r>
              <a:rPr lang="fr-FR" sz="2000" dirty="0" err="1"/>
              <a:t>margin</a:t>
            </a:r>
            <a:r>
              <a:rPr lang="fr-FR" sz="2000" dirty="0"/>
              <a:t> </a:t>
            </a:r>
            <a:r>
              <a:rPr lang="fr-FR" sz="2000" dirty="0" err="1"/>
              <a:t>around</a:t>
            </a:r>
            <a:r>
              <a:rPr lang="fr-FR" sz="2000" dirty="0"/>
              <a:t> the </a:t>
            </a:r>
            <a:r>
              <a:rPr lang="fr-FR" sz="2000" dirty="0" err="1" smtClean="0"/>
              <a:t>threshold</a:t>
            </a:r>
            <a:r>
              <a:rPr lang="fr-FR" sz="2000" dirty="0" smtClean="0"/>
              <a:t> (</a:t>
            </a:r>
            <a:r>
              <a:rPr lang="fr-FR" sz="2000" dirty="0" err="1" smtClean="0"/>
              <a:t>fixed</a:t>
            </a:r>
            <a:r>
              <a:rPr lang="fr-FR" sz="2000" dirty="0" smtClean="0"/>
              <a:t> at 5%).</a:t>
            </a:r>
            <a:endParaRPr lang="fr-FR" sz="2000" dirty="0"/>
          </a:p>
          <a:p>
            <a:pPr lvl="0">
              <a:defRPr/>
            </a:pPr>
            <a:r>
              <a:rPr lang="fr-FR" sz="2000" dirty="0" smtClean="0"/>
              <a:t>Best performance for a </a:t>
            </a:r>
            <a:r>
              <a:rPr lang="fr-FR" sz="2000" dirty="0" err="1" smtClean="0"/>
              <a:t>margin</a:t>
            </a:r>
            <a:r>
              <a:rPr lang="fr-FR" sz="2000" dirty="0" smtClean="0"/>
              <a:t> of 15 points: </a:t>
            </a:r>
          </a:p>
          <a:p>
            <a:pPr lvl="0">
              <a:defRPr/>
            </a:pPr>
            <a:r>
              <a:rPr lang="fr-FR" sz="2000" dirty="0"/>
              <a:t>	 </a:t>
            </a:r>
            <a:r>
              <a:rPr lang="fr-FR" sz="2000" dirty="0" smtClean="0"/>
              <a:t>  286K images, 9.5K positive labels, </a:t>
            </a:r>
            <a:r>
              <a:rPr lang="fr-FR" sz="2000" dirty="0" err="1" smtClean="0"/>
              <a:t>Acc</a:t>
            </a:r>
            <a:r>
              <a:rPr lang="fr-FR" sz="2000" dirty="0" smtClean="0"/>
              <a:t>: 0.968, AUC: 0.962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5" y="1648462"/>
            <a:ext cx="4487675" cy="3768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548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entagon 10">
            <a:hlinkClick r:id="rId4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746309" y="3320702"/>
            <a:ext cx="3380704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46308" y="3243429"/>
            <a:ext cx="0" cy="154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847970" y="3243429"/>
            <a:ext cx="0" cy="154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087858" y="3175815"/>
            <a:ext cx="0" cy="30265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906411" y="2918273"/>
            <a:ext cx="48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70C0"/>
                </a:solidFill>
              </a:rPr>
              <a:t>Th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25" name="Accolade ouvrante 24"/>
          <p:cNvSpPr/>
          <p:nvPr/>
        </p:nvSpPr>
        <p:spPr>
          <a:xfrm rot="16200000">
            <a:off x="1305377" y="2926499"/>
            <a:ext cx="216353" cy="1348609"/>
          </a:xfrm>
          <a:prstGeom prst="leftBrace">
            <a:avLst>
              <a:gd name="adj1" fmla="val 31140"/>
              <a:gd name="adj2" fmla="val 3331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818937" y="3661941"/>
            <a:ext cx="73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Label 0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7" name="Accolade ouvrante 26"/>
          <p:cNvSpPr/>
          <p:nvPr/>
        </p:nvSpPr>
        <p:spPr>
          <a:xfrm rot="16200000">
            <a:off x="2866601" y="2734459"/>
            <a:ext cx="202628" cy="1760114"/>
          </a:xfrm>
          <a:prstGeom prst="leftBrace">
            <a:avLst>
              <a:gd name="adj1" fmla="val 31140"/>
              <a:gd name="adj2" fmla="val 63188"/>
            </a:avLst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882988" y="3661940"/>
            <a:ext cx="1066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92D050"/>
                </a:solidFill>
              </a:rPr>
              <a:t>Label 1</a:t>
            </a:r>
            <a:endParaRPr lang="fr-FR" sz="1400" b="1" dirty="0">
              <a:solidFill>
                <a:srgbClr val="92D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17317" y="2961410"/>
            <a:ext cx="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0</a:t>
            </a:r>
            <a:endParaRPr lang="fr-FR" sz="14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617850" y="2958634"/>
            <a:ext cx="50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255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148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49" y="1469572"/>
            <a:ext cx="3624373" cy="4328573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err="1" smtClean="0"/>
              <a:t>Thresholding</a:t>
            </a:r>
            <a:r>
              <a:rPr lang="fr-FR" sz="2000" dirty="0" smtClean="0"/>
              <a:t>: </a:t>
            </a:r>
            <a:br>
              <a:rPr lang="fr-FR" sz="2000" dirty="0" smtClean="0"/>
            </a:br>
            <a:r>
              <a:rPr lang="fr-FR" sz="2000" dirty="0" smtClean="0"/>
              <a:t>intuitive </a:t>
            </a:r>
            <a:r>
              <a:rPr lang="fr-FR" sz="2000" dirty="0" err="1" smtClean="0"/>
              <a:t>way</a:t>
            </a:r>
            <a:r>
              <a:rPr lang="fr-FR" sz="2000" dirty="0" smtClean="0"/>
              <a:t> to </a:t>
            </a:r>
            <a:r>
              <a:rPr lang="fr-FR" sz="2000" dirty="0" err="1" smtClean="0"/>
              <a:t>binarize</a:t>
            </a:r>
            <a:r>
              <a:rPr lang="fr-FR" sz="2000" dirty="0" smtClean="0"/>
              <a:t> </a:t>
            </a:r>
            <a:r>
              <a:rPr lang="fr-FR" sz="2000" dirty="0" err="1" smtClean="0"/>
              <a:t>while</a:t>
            </a:r>
            <a:r>
              <a:rPr lang="fr-FR" sz="2000" dirty="0" smtClean="0"/>
              <a:t> </a:t>
            </a:r>
            <a:r>
              <a:rPr lang="fr-FR" sz="2000" dirty="0" err="1" smtClean="0"/>
              <a:t>respecting</a:t>
            </a:r>
            <a:r>
              <a:rPr lang="fr-FR" sz="2000" dirty="0" smtClean="0"/>
              <a:t> the labels </a:t>
            </a:r>
            <a:r>
              <a:rPr lang="fr-FR" sz="2000" dirty="0" err="1" smtClean="0"/>
              <a:t>repartition</a:t>
            </a:r>
            <a:r>
              <a:rPr lang="fr-FR" sz="2000" dirty="0" smtClean="0"/>
              <a:t>.</a:t>
            </a: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By setting a </a:t>
            </a:r>
            <a:r>
              <a:rPr lang="fr-FR" sz="2000" dirty="0" err="1" smtClean="0"/>
              <a:t>threshold</a:t>
            </a:r>
            <a:r>
              <a:rPr lang="fr-FR" sz="2000" dirty="0" smtClean="0"/>
              <a:t> </a:t>
            </a:r>
            <a:r>
              <a:rPr lang="fr-FR" sz="2000" dirty="0" err="1" smtClean="0"/>
              <a:t>slightly</a:t>
            </a:r>
            <a:r>
              <a:rPr lang="fr-FR" sz="2000" dirty="0" smtClean="0"/>
              <a:t> </a:t>
            </a:r>
            <a:r>
              <a:rPr lang="fr-FR" sz="2000" dirty="0" err="1" smtClean="0"/>
              <a:t>above</a:t>
            </a:r>
            <a:r>
              <a:rPr lang="fr-FR" sz="2000" dirty="0" smtClean="0"/>
              <a:t> the </a:t>
            </a:r>
            <a:r>
              <a:rPr lang="fr-FR" sz="2000" dirty="0" err="1" smtClean="0"/>
              <a:t>observed</a:t>
            </a:r>
            <a:r>
              <a:rPr lang="fr-FR" sz="2000" dirty="0" smtClean="0"/>
              <a:t> </a:t>
            </a:r>
            <a:r>
              <a:rPr lang="fr-FR" sz="2000" dirty="0" err="1" smtClean="0"/>
              <a:t>repartition</a:t>
            </a:r>
            <a:r>
              <a:rPr lang="fr-FR" sz="2000" dirty="0" smtClean="0"/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re</a:t>
            </a:r>
            <a:r>
              <a:rPr lang="fr-FR" sz="2000" dirty="0" smtClean="0"/>
              <a:t>-balance the training set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in a non-</a:t>
            </a:r>
            <a:r>
              <a:rPr lang="fr-FR" sz="2000" dirty="0" err="1" smtClean="0"/>
              <a:t>uniform</a:t>
            </a:r>
            <a:r>
              <a:rPr lang="fr-FR" sz="2000" dirty="0" smtClean="0"/>
              <a:t> </a:t>
            </a:r>
            <a:r>
              <a:rPr lang="fr-FR" sz="2000" dirty="0" err="1" smtClean="0"/>
              <a:t>way</a:t>
            </a:r>
            <a:r>
              <a:rPr lang="fr-FR" sz="20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249382" y="-224941"/>
            <a:ext cx="9753600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28649" y="5573929"/>
            <a:ext cx="819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2000" b="1" dirty="0" err="1"/>
              <a:t>Margin</a:t>
            </a:r>
            <a:r>
              <a:rPr lang="fr-FR" sz="2000" b="1" dirty="0"/>
              <a:t>: </a:t>
            </a:r>
            <a:r>
              <a:rPr lang="fr-FR" sz="2000" dirty="0" err="1"/>
              <a:t>tested</a:t>
            </a:r>
            <a:r>
              <a:rPr lang="fr-FR" sz="2000" dirty="0"/>
              <a:t> a rejection </a:t>
            </a:r>
            <a:r>
              <a:rPr lang="fr-FR" sz="2000" dirty="0" err="1"/>
              <a:t>margin</a:t>
            </a:r>
            <a:r>
              <a:rPr lang="fr-FR" sz="2000" dirty="0"/>
              <a:t> </a:t>
            </a:r>
            <a:r>
              <a:rPr lang="fr-FR" sz="2000" dirty="0" err="1"/>
              <a:t>around</a:t>
            </a:r>
            <a:r>
              <a:rPr lang="fr-FR" sz="2000" dirty="0"/>
              <a:t> the </a:t>
            </a:r>
            <a:r>
              <a:rPr lang="fr-FR" sz="2000" dirty="0" err="1" smtClean="0"/>
              <a:t>threshold</a:t>
            </a:r>
            <a:r>
              <a:rPr lang="fr-FR" sz="2000" dirty="0" smtClean="0"/>
              <a:t> (</a:t>
            </a:r>
            <a:r>
              <a:rPr lang="fr-FR" sz="2000" dirty="0" err="1" smtClean="0"/>
              <a:t>fixed</a:t>
            </a:r>
            <a:r>
              <a:rPr lang="fr-FR" sz="2000" dirty="0" smtClean="0"/>
              <a:t> at 5%).</a:t>
            </a:r>
            <a:endParaRPr lang="fr-FR" sz="2000" dirty="0"/>
          </a:p>
          <a:p>
            <a:pPr lvl="0">
              <a:defRPr/>
            </a:pPr>
            <a:r>
              <a:rPr lang="fr-FR" sz="2000" dirty="0" smtClean="0"/>
              <a:t>Best performance for a </a:t>
            </a:r>
            <a:r>
              <a:rPr lang="fr-FR" sz="2000" dirty="0" err="1" smtClean="0"/>
              <a:t>margin</a:t>
            </a:r>
            <a:r>
              <a:rPr lang="fr-FR" sz="2000" dirty="0" smtClean="0"/>
              <a:t> of 15 points: </a:t>
            </a:r>
          </a:p>
          <a:p>
            <a:pPr lvl="0">
              <a:defRPr/>
            </a:pPr>
            <a:r>
              <a:rPr lang="fr-FR" sz="2000" dirty="0"/>
              <a:t>	 </a:t>
            </a:r>
            <a:r>
              <a:rPr lang="fr-FR" sz="2000" dirty="0" smtClean="0"/>
              <a:t>  286K images, 9.5K positive labels, </a:t>
            </a:r>
            <a:r>
              <a:rPr lang="fr-FR" sz="2000" dirty="0" err="1" smtClean="0"/>
              <a:t>Acc</a:t>
            </a:r>
            <a:r>
              <a:rPr lang="fr-FR" sz="2000" dirty="0" smtClean="0"/>
              <a:t>: 0.968, AUC: 0.962</a:t>
            </a:r>
            <a:endParaRPr lang="fr-FR" sz="2000" dirty="0"/>
          </a:p>
          <a:p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5" y="1648462"/>
            <a:ext cx="4487675" cy="3768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548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entagon 10">
            <a:hlinkClick r:id="rId4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746309" y="3320702"/>
            <a:ext cx="3380704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46308" y="3243429"/>
            <a:ext cx="0" cy="154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847970" y="3243429"/>
            <a:ext cx="0" cy="154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2087858" y="3175815"/>
            <a:ext cx="0" cy="302653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548365" y="3175814"/>
            <a:ext cx="0" cy="302653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632804" y="3175814"/>
            <a:ext cx="0" cy="302653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906411" y="2918273"/>
            <a:ext cx="48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70C0"/>
                </a:solidFill>
              </a:rPr>
              <a:t>Th</a:t>
            </a:r>
            <a:endParaRPr lang="fr-FR" sz="1400" b="1" dirty="0">
              <a:solidFill>
                <a:srgbClr val="0070C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635226" y="3669415"/>
            <a:ext cx="1066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solidFill>
                  <a:srgbClr val="C00000"/>
                </a:solidFill>
              </a:rPr>
              <a:t>Discarded</a:t>
            </a:r>
            <a:endParaRPr lang="fr-FR" sz="1400" b="1" dirty="0">
              <a:solidFill>
                <a:srgbClr val="C00000"/>
              </a:solidFill>
            </a:endParaRPr>
          </a:p>
        </p:txBody>
      </p:sp>
      <p:sp>
        <p:nvSpPr>
          <p:cNvPr id="25" name="Accolade ouvrante 24"/>
          <p:cNvSpPr/>
          <p:nvPr/>
        </p:nvSpPr>
        <p:spPr>
          <a:xfrm rot="16200000">
            <a:off x="1076201" y="3155676"/>
            <a:ext cx="216353" cy="890257"/>
          </a:xfrm>
          <a:prstGeom prst="leftBrace">
            <a:avLst>
              <a:gd name="adj1" fmla="val 31140"/>
              <a:gd name="adj2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818937" y="3661941"/>
            <a:ext cx="730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Label 0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7" name="Accolade ouvrante 26"/>
          <p:cNvSpPr/>
          <p:nvPr/>
        </p:nvSpPr>
        <p:spPr>
          <a:xfrm rot="16200000">
            <a:off x="3096855" y="2964713"/>
            <a:ext cx="202628" cy="1299606"/>
          </a:xfrm>
          <a:prstGeom prst="leftBrace">
            <a:avLst>
              <a:gd name="adj1" fmla="val 31140"/>
              <a:gd name="adj2" fmla="val 50000"/>
            </a:avLst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882988" y="3661940"/>
            <a:ext cx="1066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92D050"/>
                </a:solidFill>
              </a:rPr>
              <a:t>Label 1</a:t>
            </a:r>
            <a:endParaRPr lang="fr-FR" sz="1400" b="1" dirty="0">
              <a:solidFill>
                <a:srgbClr val="92D05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868826" y="2583843"/>
            <a:ext cx="48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00B0F0"/>
                </a:solidFill>
              </a:rPr>
              <a:t>Mg</a:t>
            </a:r>
            <a:endParaRPr lang="fr-FR" sz="1400" b="1" dirty="0">
              <a:solidFill>
                <a:srgbClr val="00B0F0"/>
              </a:solidFill>
            </a:endParaRPr>
          </a:p>
        </p:txBody>
      </p:sp>
      <p:sp>
        <p:nvSpPr>
          <p:cNvPr id="30" name="Accolade ouvrante 29"/>
          <p:cNvSpPr/>
          <p:nvPr/>
        </p:nvSpPr>
        <p:spPr>
          <a:xfrm rot="5400000">
            <a:off x="1974634" y="2509609"/>
            <a:ext cx="228600" cy="918861"/>
          </a:xfrm>
          <a:prstGeom prst="leftBrace">
            <a:avLst>
              <a:gd name="adj1" fmla="val 66954"/>
              <a:gd name="adj2" fmla="val 50519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ccolade ouvrante 30"/>
          <p:cNvSpPr/>
          <p:nvPr/>
        </p:nvSpPr>
        <p:spPr>
          <a:xfrm rot="16200000">
            <a:off x="1980758" y="3151658"/>
            <a:ext cx="216353" cy="918864"/>
          </a:xfrm>
          <a:prstGeom prst="leftBrace">
            <a:avLst>
              <a:gd name="adj1" fmla="val 31140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17317" y="2961410"/>
            <a:ext cx="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0</a:t>
            </a:r>
            <a:endParaRPr lang="fr-FR" sz="1400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617850" y="2958634"/>
            <a:ext cx="509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255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5477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12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290945" y="-387927"/>
            <a:ext cx="9822872" cy="162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Bootstrapping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3" y="4099734"/>
            <a:ext cx="3763892" cy="19335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98" y="2594111"/>
            <a:ext cx="3708552" cy="3672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5" y="1954117"/>
            <a:ext cx="3967748" cy="18225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06798" y="1503283"/>
            <a:ext cx="3942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« </a:t>
            </a:r>
            <a:r>
              <a:rPr lang="fr-FR" dirty="0" err="1"/>
              <a:t>continuity</a:t>
            </a:r>
            <a:r>
              <a:rPr lang="fr-FR" dirty="0"/>
              <a:t> </a:t>
            </a:r>
            <a:r>
              <a:rPr lang="fr-FR" dirty="0" smtClean="0"/>
              <a:t>», </a:t>
            </a:r>
            <a:r>
              <a:rPr lang="fr-FR" dirty="0" err="1" smtClean="0"/>
              <a:t>we</a:t>
            </a:r>
            <a:r>
              <a:rPr lang="fr-FR" dirty="0" smtClean="0"/>
              <a:t> set the new </a:t>
            </a:r>
            <a:r>
              <a:rPr lang="fr-FR" dirty="0"/>
              <a:t>score </a:t>
            </a:r>
            <a:r>
              <a:rPr lang="fr-FR" dirty="0" smtClean="0"/>
              <a:t>as </a:t>
            </a:r>
            <a:r>
              <a:rPr lang="fr-FR" dirty="0"/>
              <a:t>a </a:t>
            </a:r>
            <a:r>
              <a:rPr lang="fr-FR" dirty="0" err="1"/>
              <a:t>weighted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 smtClean="0"/>
              <a:t> </a:t>
            </a:r>
            <a:r>
              <a:rPr lang="fr-FR" dirty="0"/>
              <a:t>of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smtClean="0"/>
              <a:t>scores.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13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290945" y="-387927"/>
            <a:ext cx="9822872" cy="162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Bootstrapping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1" y="1588434"/>
            <a:ext cx="5596790" cy="438271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28650" y="1835437"/>
            <a:ext cx="1952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Bootstrap</a:t>
            </a:r>
            <a:r>
              <a:rPr lang="fr-FR" sz="1600" i="1" dirty="0" smtClean="0"/>
              <a:t> 1:</a:t>
            </a:r>
          </a:p>
          <a:p>
            <a:r>
              <a:rPr lang="fr-FR" sz="1600" dirty="0" err="1" smtClean="0"/>
              <a:t>Average</a:t>
            </a:r>
            <a:r>
              <a:rPr lang="fr-FR" sz="1600" dirty="0" smtClean="0"/>
              <a:t> of the </a:t>
            </a:r>
          </a:p>
          <a:p>
            <a:r>
              <a:rPr lang="fr-FR" sz="1600" dirty="0" smtClean="0"/>
              <a:t>last </a:t>
            </a:r>
            <a:r>
              <a:rPr lang="fr-FR" sz="1600" dirty="0" err="1" smtClean="0"/>
              <a:t>two</a:t>
            </a:r>
            <a:r>
              <a:rPr lang="fr-FR" sz="1600" dirty="0" smtClean="0"/>
              <a:t> scores.</a:t>
            </a:r>
          </a:p>
          <a:p>
            <a:endParaRPr lang="fr-FR" sz="1600" dirty="0" smtClean="0"/>
          </a:p>
          <a:p>
            <a:r>
              <a:rPr lang="fr-FR" sz="1600" i="1" dirty="0" err="1" smtClean="0"/>
              <a:t>Bootstrap</a:t>
            </a:r>
            <a:r>
              <a:rPr lang="fr-FR" sz="1600" i="1" dirty="0" smtClean="0"/>
              <a:t> 2:</a:t>
            </a:r>
          </a:p>
          <a:p>
            <a:r>
              <a:rPr lang="fr-FR" sz="1600" dirty="0" err="1" smtClean="0"/>
              <a:t>Average</a:t>
            </a:r>
            <a:r>
              <a:rPr lang="fr-FR" sz="1600" dirty="0" smtClean="0"/>
              <a:t> on all </a:t>
            </a:r>
          </a:p>
          <a:p>
            <a:r>
              <a:rPr lang="fr-FR" sz="1600" dirty="0" err="1" smtClean="0"/>
              <a:t>previous</a:t>
            </a:r>
            <a:r>
              <a:rPr lang="fr-FR" sz="1600" dirty="0" smtClean="0"/>
              <a:t> scores.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11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11" y="4828738"/>
            <a:ext cx="4364592" cy="13576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06434" y="4606506"/>
            <a:ext cx="716679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14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-290945" y="-387927"/>
            <a:ext cx="9822872" cy="162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Bootstrapping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07" y="2115360"/>
            <a:ext cx="2472727" cy="254337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07" y="2115360"/>
            <a:ext cx="2472727" cy="25433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0" y="4828740"/>
            <a:ext cx="4364591" cy="13576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18743" y="1521151"/>
            <a:ext cx="842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observe </a:t>
            </a:r>
            <a:r>
              <a:rPr lang="fr-FR" dirty="0" err="1" smtClean="0"/>
              <a:t>strong</a:t>
            </a:r>
            <a:r>
              <a:rPr lang="fr-FR" dirty="0" smtClean="0"/>
              <a:t> fluctuations in the </a:t>
            </a:r>
            <a:r>
              <a:rPr lang="fr-FR" dirty="0" err="1" smtClean="0"/>
              <a:t>probabilities</a:t>
            </a:r>
            <a:r>
              <a:rPr lang="fr-FR" dirty="0" smtClean="0"/>
              <a:t>, </a:t>
            </a:r>
            <a:r>
              <a:rPr lang="fr-FR" dirty="0" err="1" smtClean="0"/>
              <a:t>yet</a:t>
            </a:r>
            <a:r>
              <a:rPr lang="fr-FR" dirty="0" smtClean="0"/>
              <a:t> the performances are </a:t>
            </a:r>
            <a:r>
              <a:rPr lang="fr-FR" dirty="0" err="1" smtClean="0"/>
              <a:t>better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366576" y="5993842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083196" y="5993841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772098" y="5993842"/>
            <a:ext cx="195943" cy="90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471040" y="5996355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117332" y="5993840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518976" y="6146242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62564" y="5993840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933730" y="5985677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6622632" y="5985677"/>
            <a:ext cx="195943" cy="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7321574" y="6000189"/>
            <a:ext cx="195943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8020516" y="5993456"/>
            <a:ext cx="195943" cy="155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6434" y="4606506"/>
            <a:ext cx="716679" cy="162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15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290945" y="-387927"/>
            <a:ext cx="9822872" cy="162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Bootstrapping</a:t>
            </a:r>
            <a:r>
              <a:rPr lang="fr-FR" dirty="0" smtClean="0">
                <a:solidFill>
                  <a:schemeClr val="bg1"/>
                </a:solidFill>
              </a:rPr>
              <a:t> extension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628650" y="1721935"/>
            <a:ext cx="7886700" cy="4484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Instead</a:t>
            </a:r>
            <a:r>
              <a:rPr lang="fr-FR" sz="2000" dirty="0"/>
              <a:t> of </a:t>
            </a:r>
            <a:r>
              <a:rPr lang="fr-FR" sz="2000" dirty="0" err="1"/>
              <a:t>starting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</a:t>
            </a:r>
            <a:r>
              <a:rPr lang="fr-FR" sz="2000" dirty="0" err="1"/>
              <a:t>old</a:t>
            </a:r>
            <a:r>
              <a:rPr lang="fr-FR" sz="2000" dirty="0"/>
              <a:t> </a:t>
            </a:r>
            <a:r>
              <a:rPr lang="fr-FR" sz="2000" dirty="0" smtClean="0"/>
              <a:t>classifier </a:t>
            </a:r>
            <a:r>
              <a:rPr lang="fr-FR" sz="2000" dirty="0"/>
              <a:t>labels, use a CNN </a:t>
            </a:r>
            <a:r>
              <a:rPr lang="fr-FR" sz="2000" dirty="0" err="1"/>
              <a:t>trained</a:t>
            </a:r>
            <a:r>
              <a:rPr lang="fr-FR" sz="2000" dirty="0"/>
              <a:t> on Tr3 (clean) to </a:t>
            </a:r>
            <a:r>
              <a:rPr lang="fr-FR" sz="2000" dirty="0" err="1" smtClean="0"/>
              <a:t>initially</a:t>
            </a:r>
            <a:r>
              <a:rPr lang="fr-FR" sz="2000" dirty="0" smtClean="0"/>
              <a:t> </a:t>
            </a:r>
            <a:r>
              <a:rPr lang="fr-FR" sz="2000" dirty="0" err="1" smtClean="0"/>
              <a:t>re</a:t>
            </a:r>
            <a:r>
              <a:rPr lang="fr-FR" sz="2000" dirty="0" smtClean="0"/>
              <a:t>-label </a:t>
            </a:r>
            <a:r>
              <a:rPr lang="fr-FR" sz="2000" dirty="0"/>
              <a:t>the training </a:t>
            </a:r>
            <a:r>
              <a:rPr lang="fr-FR" sz="2000" dirty="0" smtClean="0"/>
              <a:t>set, </a:t>
            </a:r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perform</a:t>
            </a:r>
            <a:r>
              <a:rPr lang="fr-FR" sz="2000" dirty="0" smtClean="0"/>
              <a:t> </a:t>
            </a:r>
            <a:r>
              <a:rPr lang="fr-FR" sz="2000" dirty="0" err="1" smtClean="0"/>
              <a:t>bootstrap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averaged</a:t>
            </a:r>
            <a:r>
              <a:rPr lang="fr-FR" sz="2000" dirty="0" smtClean="0"/>
              <a:t> scores.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53" y="3045841"/>
            <a:ext cx="4437367" cy="1037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53" y="4083612"/>
            <a:ext cx="4436676" cy="104578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1" y="2851210"/>
            <a:ext cx="4010046" cy="3270329"/>
          </a:xfrm>
          <a:prstGeom prst="rect">
            <a:avLst/>
          </a:prstGeom>
        </p:spPr>
      </p:pic>
      <p:sp>
        <p:nvSpPr>
          <p:cNvPr id="14" name="Espace réservé du contenu 2"/>
          <p:cNvSpPr txBox="1">
            <a:spLocks/>
          </p:cNvSpPr>
          <p:nvPr/>
        </p:nvSpPr>
        <p:spPr>
          <a:xfrm>
            <a:off x="4527319" y="5260009"/>
            <a:ext cx="4269110" cy="146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/>
              <a:t>The </a:t>
            </a:r>
            <a:r>
              <a:rPr lang="fr-FR" sz="2000" dirty="0" err="1"/>
              <a:t>starting</a:t>
            </a:r>
            <a:r>
              <a:rPr lang="fr-FR" sz="2000" dirty="0"/>
              <a:t> point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much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in the </a:t>
            </a:r>
            <a:r>
              <a:rPr lang="fr-FR" sz="2000" dirty="0" err="1" smtClean="0"/>
              <a:t>previous</a:t>
            </a:r>
            <a:r>
              <a:rPr lang="fr-FR" sz="2000" dirty="0" smtClean="0"/>
              <a:t> </a:t>
            </a:r>
            <a:r>
              <a:rPr lang="fr-FR" sz="2000" dirty="0" err="1" smtClean="0"/>
              <a:t>experiment</a:t>
            </a:r>
            <a:r>
              <a:rPr lang="fr-FR" sz="2000" dirty="0" smtClean="0"/>
              <a:t>, and the relative </a:t>
            </a:r>
            <a:r>
              <a:rPr lang="fr-FR" sz="2000" dirty="0" err="1" smtClean="0"/>
              <a:t>improvement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similar</a:t>
            </a:r>
            <a:r>
              <a:rPr lang="fr-FR" sz="2000" dirty="0" smtClean="0"/>
              <a:t> for </a:t>
            </a:r>
            <a:r>
              <a:rPr lang="fr-FR" sz="2000" dirty="0" err="1" smtClean="0"/>
              <a:t>low</a:t>
            </a:r>
            <a:r>
              <a:rPr lang="fr-FR" sz="2000" dirty="0" smtClean="0"/>
              <a:t> false positive rate.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033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5316" y="1545402"/>
            <a:ext cx="4271928" cy="1198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 smtClean="0"/>
              <a:t>We</a:t>
            </a:r>
            <a:r>
              <a:rPr lang="fr-FR" sz="2000" dirty="0" smtClean="0"/>
              <a:t> train a 4-classes classifier to </a:t>
            </a:r>
            <a:r>
              <a:rPr lang="fr-FR" sz="2000" dirty="0" err="1" smtClean="0"/>
              <a:t>decide</a:t>
            </a:r>
            <a:r>
              <a:rPr lang="fr-FR" sz="2000" dirty="0" smtClean="0"/>
              <a:t> </a:t>
            </a:r>
            <a:r>
              <a:rPr lang="fr-FR" sz="2000" dirty="0" err="1" smtClean="0"/>
              <a:t>whether</a:t>
            </a:r>
            <a:r>
              <a:rPr lang="fr-FR" sz="2000" dirty="0" smtClean="0"/>
              <a:t> or not the </a:t>
            </a:r>
            <a:r>
              <a:rPr lang="fr-FR" sz="2000" dirty="0" err="1" smtClean="0"/>
              <a:t>binarized</a:t>
            </a:r>
            <a:r>
              <a:rPr lang="fr-FR" sz="2000" dirty="0" smtClean="0"/>
              <a:t> label </a:t>
            </a:r>
            <a:r>
              <a:rPr lang="fr-FR" sz="2000" dirty="0" err="1" smtClean="0"/>
              <a:t>from</a:t>
            </a:r>
            <a:r>
              <a:rPr lang="fr-FR" sz="2000" dirty="0" smtClean="0"/>
              <a:t> the </a:t>
            </a:r>
            <a:r>
              <a:rPr lang="fr-FR" sz="2000" dirty="0" err="1" smtClean="0"/>
              <a:t>old</a:t>
            </a:r>
            <a:r>
              <a:rPr lang="fr-FR" sz="2000" dirty="0" smtClean="0"/>
              <a:t> classifier </a:t>
            </a:r>
            <a:r>
              <a:rPr lang="fr-FR" sz="2000" dirty="0" err="1" smtClean="0"/>
              <a:t>is</a:t>
            </a:r>
            <a:r>
              <a:rPr lang="fr-FR" sz="2000" dirty="0" smtClean="0"/>
              <a:t> correct.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16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193965" y="-332509"/>
            <a:ext cx="9573491" cy="1568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Predicting</a:t>
            </a:r>
            <a:r>
              <a:rPr lang="fr-FR" dirty="0" smtClean="0">
                <a:solidFill>
                  <a:schemeClr val="bg1"/>
                </a:solidFill>
              </a:rPr>
              <a:t> the </a:t>
            </a:r>
            <a:r>
              <a:rPr lang="fr-FR" dirty="0" err="1" smtClean="0">
                <a:solidFill>
                  <a:schemeClr val="bg1"/>
                </a:solidFill>
              </a:rPr>
              <a:t>errors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8996"/>
              </p:ext>
            </p:extLst>
          </p:nvPr>
        </p:nvGraphicFramePr>
        <p:xfrm>
          <a:off x="919096" y="2576195"/>
          <a:ext cx="2141313" cy="1010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10"/>
                <a:gridCol w="657223"/>
                <a:gridCol w="583980"/>
              </a:tblGrid>
              <a:tr h="336973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(Classes)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True</a:t>
                      </a:r>
                      <a:r>
                        <a:rPr lang="fr-FR" sz="1200" dirty="0" smtClean="0"/>
                        <a:t> 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True</a:t>
                      </a:r>
                      <a:r>
                        <a:rPr lang="fr-FR" sz="1200" dirty="0" smtClean="0"/>
                        <a:t> 1</a:t>
                      </a:r>
                      <a:endParaRPr lang="fr-FR" sz="1200" dirty="0"/>
                    </a:p>
                  </a:txBody>
                  <a:tcPr/>
                </a:tc>
              </a:tr>
              <a:tr h="336973"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Predicted</a:t>
                      </a:r>
                      <a:r>
                        <a:rPr lang="fr-FR" sz="1200" baseline="0" dirty="0" smtClean="0"/>
                        <a:t> 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/>
                </a:tc>
              </a:tr>
              <a:tr h="336973">
                <a:tc>
                  <a:txBody>
                    <a:bodyPr/>
                    <a:lstStyle/>
                    <a:p>
                      <a:r>
                        <a:rPr lang="fr-FR" sz="1200" dirty="0" err="1" smtClean="0"/>
                        <a:t>Predicted</a:t>
                      </a:r>
                      <a:r>
                        <a:rPr lang="fr-FR" sz="1200" dirty="0" smtClean="0"/>
                        <a:t> 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5316" y="5338790"/>
            <a:ext cx="358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then </a:t>
            </a:r>
            <a:r>
              <a:rPr lang="en-US" dirty="0" err="1" smtClean="0"/>
              <a:t>relabel</a:t>
            </a:r>
            <a:r>
              <a:rPr lang="en-US" dirty="0" smtClean="0"/>
              <a:t> the samples according to the predicted class and train a new CNN.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6" y="3885321"/>
            <a:ext cx="2026294" cy="1337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80" y="3874886"/>
            <a:ext cx="2021645" cy="1343330"/>
          </a:xfrm>
          <a:prstGeom prst="rect">
            <a:avLst/>
          </a:prstGeom>
        </p:spPr>
      </p:pic>
      <p:sp>
        <p:nvSpPr>
          <p:cNvPr id="12" name="Pentagon 11">
            <a:hlinkClick r:id="rId5" action="ppaction://hlinksldjump"/>
          </p:cNvPr>
          <p:cNvSpPr/>
          <p:nvPr/>
        </p:nvSpPr>
        <p:spPr>
          <a:xfrm>
            <a:off x="8173616" y="59701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30" y="1617117"/>
            <a:ext cx="4029657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621689"/>
            <a:ext cx="8098490" cy="404759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The best solution performance-</a:t>
            </a:r>
            <a:r>
              <a:rPr lang="fr-FR" sz="2000" dirty="0" err="1" smtClean="0"/>
              <a:t>wise</a:t>
            </a:r>
            <a:r>
              <a:rPr lang="fr-FR" sz="2000" dirty="0" smtClean="0"/>
              <a:t> </a:t>
            </a:r>
            <a:r>
              <a:rPr lang="fr-FR" sz="2000" dirty="0" err="1" smtClean="0"/>
              <a:t>remains</a:t>
            </a:r>
            <a:r>
              <a:rPr lang="fr-FR" sz="2000" dirty="0" smtClean="0"/>
              <a:t> to use a hand-</a:t>
            </a:r>
            <a:r>
              <a:rPr lang="fr-FR" sz="2000" dirty="0" err="1" smtClean="0"/>
              <a:t>labelled</a:t>
            </a:r>
            <a:r>
              <a:rPr lang="fr-FR" sz="2000" dirty="0" smtClean="0"/>
              <a:t> </a:t>
            </a:r>
            <a:r>
              <a:rPr lang="fr-FR" sz="2000" dirty="0" err="1" smtClean="0"/>
              <a:t>small</a:t>
            </a:r>
            <a:r>
              <a:rPr lang="fr-FR" sz="2000" dirty="0" smtClean="0"/>
              <a:t> </a:t>
            </a:r>
            <a:r>
              <a:rPr lang="fr-FR" sz="2000" dirty="0" err="1" smtClean="0"/>
              <a:t>subset</a:t>
            </a:r>
            <a:r>
              <a:rPr lang="fr-FR" sz="2000" dirty="0" smtClean="0"/>
              <a:t>. </a:t>
            </a:r>
            <a:r>
              <a:rPr lang="fr-FR" sz="2000" dirty="0" err="1" smtClean="0"/>
              <a:t>Classical</a:t>
            </a:r>
            <a:r>
              <a:rPr lang="fr-FR" sz="2000" dirty="0" smtClean="0"/>
              <a:t> performance </a:t>
            </a:r>
            <a:r>
              <a:rPr lang="fr-FR" sz="2000" dirty="0" err="1"/>
              <a:t>e</a:t>
            </a:r>
            <a:r>
              <a:rPr lang="fr-FR" sz="2000" dirty="0" err="1" smtClean="0"/>
              <a:t>nhancement</a:t>
            </a:r>
            <a:r>
              <a:rPr lang="fr-FR" sz="2000" dirty="0" smtClean="0"/>
              <a:t> </a:t>
            </a:r>
            <a:r>
              <a:rPr lang="fr-FR" sz="2000" dirty="0" err="1" smtClean="0"/>
              <a:t>methods</a:t>
            </a:r>
            <a:r>
              <a:rPr lang="fr-FR" sz="2000" dirty="0" smtClean="0"/>
              <a:t> </a:t>
            </a:r>
            <a:r>
              <a:rPr lang="fr-FR" sz="2000" dirty="0" err="1" smtClean="0"/>
              <a:t>work</a:t>
            </a:r>
            <a:r>
              <a:rPr lang="fr-FR" sz="2000" dirty="0" smtClean="0"/>
              <a:t> : </a:t>
            </a:r>
            <a:r>
              <a:rPr lang="fr-FR" sz="2000" dirty="0" err="1" smtClean="0"/>
              <a:t>bootstrapping</a:t>
            </a:r>
            <a:r>
              <a:rPr lang="fr-FR" sz="2000" dirty="0" smtClean="0"/>
              <a:t> has </a:t>
            </a:r>
            <a:r>
              <a:rPr lang="fr-FR" sz="2000" dirty="0" err="1" smtClean="0"/>
              <a:t>shown</a:t>
            </a:r>
            <a:r>
              <a:rPr lang="fr-FR" sz="2000" dirty="0" smtClean="0"/>
              <a:t> to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very</a:t>
            </a:r>
            <a:r>
              <a:rPr lang="fr-FR" sz="2000" dirty="0" smtClean="0"/>
              <a:t> efficient on </a:t>
            </a:r>
            <a:r>
              <a:rPr lang="fr-FR" sz="2000" dirty="0" err="1" smtClean="0"/>
              <a:t>both</a:t>
            </a:r>
            <a:r>
              <a:rPr lang="fr-FR" sz="2000" dirty="0" smtClean="0"/>
              <a:t> clean and </a:t>
            </a:r>
            <a:r>
              <a:rPr lang="fr-FR" sz="2000" dirty="0" err="1" smtClean="0"/>
              <a:t>noisy</a:t>
            </a:r>
            <a:r>
              <a:rPr lang="fr-FR" sz="2000" dirty="0" smtClean="0"/>
              <a:t> </a:t>
            </a:r>
            <a:r>
              <a:rPr lang="fr-FR" sz="2000" dirty="0" err="1" smtClean="0"/>
              <a:t>datasets</a:t>
            </a:r>
            <a:r>
              <a:rPr lang="fr-FR" sz="20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000" dirty="0" smtClean="0"/>
              <a:t>The </a:t>
            </a:r>
            <a:r>
              <a:rPr lang="fr-FR" sz="2000" dirty="0" err="1" smtClean="0"/>
              <a:t>models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are </a:t>
            </a:r>
            <a:r>
              <a:rPr lang="fr-FR" sz="2000" dirty="0" err="1" smtClean="0"/>
              <a:t>taking</a:t>
            </a:r>
            <a:r>
              <a:rPr lang="fr-FR" sz="2000" dirty="0" smtClean="0"/>
              <a:t> </a:t>
            </a:r>
            <a:r>
              <a:rPr lang="fr-FR" sz="2000" dirty="0" err="1" smtClean="0"/>
              <a:t>into</a:t>
            </a:r>
            <a:r>
              <a:rPr lang="fr-FR" sz="2000" dirty="0" smtClean="0"/>
              <a:t> </a:t>
            </a:r>
            <a:r>
              <a:rPr lang="fr-FR" sz="2000" dirty="0" err="1" smtClean="0"/>
              <a:t>account</a:t>
            </a:r>
            <a:r>
              <a:rPr lang="fr-FR" sz="2000" dirty="0"/>
              <a:t> (</a:t>
            </a:r>
            <a:r>
              <a:rPr lang="fr-FR" sz="2000" dirty="0" err="1"/>
              <a:t>either</a:t>
            </a:r>
            <a:r>
              <a:rPr lang="fr-FR" sz="2000" dirty="0"/>
              <a:t> in the classifier or via </a:t>
            </a:r>
            <a:r>
              <a:rPr lang="fr-FR" sz="2000" dirty="0" err="1"/>
              <a:t>another</a:t>
            </a:r>
            <a:r>
              <a:rPr lang="fr-FR" sz="2000" dirty="0"/>
              <a:t> CNN) the </a:t>
            </a:r>
            <a:r>
              <a:rPr lang="fr-FR" sz="2000" dirty="0" err="1" smtClean="0"/>
              <a:t>dependence</a:t>
            </a:r>
            <a:r>
              <a:rPr lang="fr-FR" sz="2000" dirty="0" smtClean="0"/>
              <a:t> </a:t>
            </a:r>
            <a:r>
              <a:rPr lang="fr-FR" sz="2000" dirty="0" err="1" smtClean="0"/>
              <a:t>between</a:t>
            </a:r>
            <a:r>
              <a:rPr lang="fr-FR" sz="2000" dirty="0" smtClean="0"/>
              <a:t> the noise and the content of the </a:t>
            </a:r>
            <a:r>
              <a:rPr lang="fr-FR" sz="2000" dirty="0" err="1" smtClean="0"/>
              <a:t>pictures</a:t>
            </a:r>
            <a:r>
              <a:rPr lang="fr-FR" sz="2000" dirty="0" smtClean="0"/>
              <a:t> in more </a:t>
            </a:r>
            <a:r>
              <a:rPr lang="fr-FR" sz="2000" dirty="0" err="1" smtClean="0"/>
              <a:t>refined</a:t>
            </a:r>
            <a:r>
              <a:rPr lang="fr-FR" sz="2000" dirty="0" smtClean="0"/>
              <a:t> </a:t>
            </a:r>
            <a:r>
              <a:rPr lang="fr-FR" sz="2000" dirty="0" err="1" smtClean="0"/>
              <a:t>ways</a:t>
            </a:r>
            <a:r>
              <a:rPr lang="fr-FR" sz="2000" dirty="0" smtClean="0"/>
              <a:t> are </a:t>
            </a:r>
            <a:r>
              <a:rPr lang="fr-FR" sz="2000" dirty="0" err="1" smtClean="0"/>
              <a:t>still</a:t>
            </a:r>
            <a:r>
              <a:rPr lang="fr-FR" sz="2000" dirty="0" smtClean="0"/>
              <a:t> </a:t>
            </a:r>
            <a:r>
              <a:rPr lang="fr-FR" sz="2000" dirty="0" err="1" smtClean="0"/>
              <a:t>limited</a:t>
            </a:r>
            <a:r>
              <a:rPr lang="fr-FR" sz="2000" dirty="0"/>
              <a:t> </a:t>
            </a:r>
            <a:r>
              <a:rPr lang="fr-FR" sz="2000" dirty="0" smtClean="0"/>
              <a:t>to simple cases, but are the </a:t>
            </a:r>
            <a:r>
              <a:rPr lang="fr-FR" sz="2000" dirty="0" err="1" smtClean="0"/>
              <a:t>most</a:t>
            </a:r>
            <a:r>
              <a:rPr lang="fr-FR" sz="2000" dirty="0" smtClean="0"/>
              <a:t> </a:t>
            </a:r>
            <a:r>
              <a:rPr lang="fr-FR" sz="2000" dirty="0" err="1" smtClean="0"/>
              <a:t>promising</a:t>
            </a:r>
            <a:r>
              <a:rPr lang="fr-FR" sz="2000" dirty="0" smtClean="0"/>
              <a:t>. </a:t>
            </a:r>
            <a:r>
              <a:rPr lang="fr-FR" sz="2000" dirty="0" err="1" smtClean="0"/>
              <a:t>Litterature</a:t>
            </a:r>
            <a:r>
              <a:rPr lang="fr-FR" sz="2000" dirty="0" smtClean="0"/>
              <a:t> on </a:t>
            </a:r>
            <a:r>
              <a:rPr lang="fr-FR" sz="2000" dirty="0" err="1" smtClean="0"/>
              <a:t>this</a:t>
            </a:r>
            <a:r>
              <a:rPr lang="fr-FR" sz="2000" dirty="0" smtClean="0"/>
              <a:t> topic </a:t>
            </a:r>
            <a:r>
              <a:rPr lang="fr-FR" sz="2000" dirty="0" err="1" smtClean="0"/>
              <a:t>still</a:t>
            </a:r>
            <a:r>
              <a:rPr lang="fr-FR" sz="2000" dirty="0" smtClean="0"/>
              <a:t> </a:t>
            </a:r>
            <a:r>
              <a:rPr lang="fr-FR" sz="2000" dirty="0" err="1" smtClean="0"/>
              <a:t>focuses</a:t>
            </a:r>
            <a:r>
              <a:rPr lang="fr-FR" sz="2000" dirty="0" smtClean="0"/>
              <a:t> on </a:t>
            </a:r>
            <a:r>
              <a:rPr lang="fr-FR" sz="2000" dirty="0" err="1" smtClean="0"/>
              <a:t>simplified</a:t>
            </a:r>
            <a:r>
              <a:rPr lang="fr-FR" sz="2000" dirty="0" smtClean="0"/>
              <a:t> cases, as the </a:t>
            </a:r>
            <a:r>
              <a:rPr lang="fr-FR" sz="2000" dirty="0" err="1" smtClean="0"/>
              <a:t>whole</a:t>
            </a:r>
            <a:r>
              <a:rPr lang="fr-FR" sz="2000" dirty="0" smtClean="0"/>
              <a:t>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much</a:t>
            </a:r>
            <a:r>
              <a:rPr lang="fr-FR" sz="2000" dirty="0" smtClean="0"/>
              <a:t> more </a:t>
            </a:r>
            <a:r>
              <a:rPr lang="fr-FR" sz="2000" dirty="0" err="1" smtClean="0"/>
              <a:t>complex</a:t>
            </a:r>
            <a:r>
              <a:rPr lang="fr-FR" sz="20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000" dirty="0"/>
              <a:t>The performances of </a:t>
            </a:r>
            <a:r>
              <a:rPr lang="fr-FR" sz="2000" dirty="0" err="1"/>
              <a:t>our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have been </a:t>
            </a:r>
            <a:r>
              <a:rPr lang="fr-FR" sz="2000" dirty="0" err="1"/>
              <a:t>validated</a:t>
            </a:r>
            <a:r>
              <a:rPr lang="fr-FR" sz="2000" dirty="0"/>
              <a:t> on </a:t>
            </a:r>
            <a:r>
              <a:rPr lang="fr-FR" sz="2000" dirty="0" err="1"/>
              <a:t>other</a:t>
            </a:r>
            <a:r>
              <a:rPr lang="fr-FR" sz="2000" dirty="0"/>
              <a:t> bases </a:t>
            </a:r>
            <a:r>
              <a:rPr lang="fr-FR" sz="2000" dirty="0" err="1"/>
              <a:t>with</a:t>
            </a:r>
            <a:r>
              <a:rPr lang="fr-FR" sz="2000" dirty="0"/>
              <a:t> a </a:t>
            </a:r>
            <a:r>
              <a:rPr lang="fr-FR" sz="2000" dirty="0" err="1"/>
              <a:t>similar</a:t>
            </a:r>
            <a:r>
              <a:rPr lang="fr-FR" sz="2000" dirty="0"/>
              <a:t> format.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17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235527" y="-415635"/>
            <a:ext cx="9809018" cy="1651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3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18</a:t>
            </a:fld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0" y="1068018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err="1" smtClean="0"/>
              <a:t>Thank</a:t>
            </a:r>
            <a:r>
              <a:rPr lang="fr-FR" sz="4800" dirty="0" smtClean="0"/>
              <a:t> </a:t>
            </a:r>
            <a:r>
              <a:rPr lang="fr-FR" sz="4800" dirty="0" err="1" smtClean="0"/>
              <a:t>you</a:t>
            </a:r>
            <a:r>
              <a:rPr lang="fr-FR" sz="4800" dirty="0" smtClean="0"/>
              <a:t>!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2773054" y="2106716"/>
            <a:ext cx="3684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2152" y="3095839"/>
            <a:ext cx="7886700" cy="757130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>
                <a:latin typeface="+mn-lt"/>
                <a:ea typeface="+mn-ea"/>
                <a:cs typeface="+mn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1405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4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04799" y="-224941"/>
            <a:ext cx="9836726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0430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Subject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632030"/>
            <a:ext cx="7886700" cy="45449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Train a CNN to say whether a facial image contains eyeglasses or not.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000" dirty="0" smtClean="0"/>
              <a:t>Training </a:t>
            </a:r>
            <a:r>
              <a:rPr lang="fr-FR" sz="2000" dirty="0" err="1" smtClean="0"/>
              <a:t>dataset</a:t>
            </a:r>
            <a:r>
              <a:rPr lang="fr-FR" sz="2000" dirty="0" smtClean="0"/>
              <a:t> : </a:t>
            </a:r>
            <a:r>
              <a:rPr lang="fr-FR" sz="2000" dirty="0" err="1" smtClean="0"/>
              <a:t>labelled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an </a:t>
            </a:r>
            <a:r>
              <a:rPr lang="fr-FR" sz="2000" dirty="0" err="1" smtClean="0"/>
              <a:t>older</a:t>
            </a:r>
            <a:r>
              <a:rPr lang="fr-FR" sz="2000" dirty="0" smtClean="0"/>
              <a:t>, gradient-</a:t>
            </a:r>
            <a:r>
              <a:rPr lang="fr-FR" sz="2000" dirty="0" err="1" smtClean="0"/>
              <a:t>based</a:t>
            </a:r>
            <a:r>
              <a:rPr lang="fr-FR" sz="2000" dirty="0" smtClean="0"/>
              <a:t> </a:t>
            </a:r>
            <a:r>
              <a:rPr lang="fr-FR" sz="2000" dirty="0"/>
              <a:t>detector </a:t>
            </a:r>
            <a:r>
              <a:rPr lang="fr-FR" sz="2000" dirty="0" smtClean="0"/>
              <a:t>➞ </a:t>
            </a:r>
            <a:r>
              <a:rPr lang="fr-FR" sz="2000" dirty="0" err="1" smtClean="0"/>
              <a:t>noisy</a:t>
            </a:r>
            <a:r>
              <a:rPr lang="fr-FR" sz="2000" dirty="0" smtClean="0"/>
              <a:t> labels.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b="1" dirty="0" smtClean="0"/>
              <a:t>How to deal </a:t>
            </a:r>
            <a:r>
              <a:rPr lang="fr-FR" sz="2000" b="1" dirty="0" err="1" smtClean="0"/>
              <a:t>with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noisy</a:t>
            </a:r>
            <a:r>
              <a:rPr lang="fr-FR" sz="2000" b="1" dirty="0" smtClean="0"/>
              <a:t> labels 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b="1" dirty="0" smtClean="0"/>
              <a:t>How to </a:t>
            </a:r>
            <a:r>
              <a:rPr lang="fr-FR" sz="2000" b="1" dirty="0" err="1" smtClean="0"/>
              <a:t>get</a:t>
            </a:r>
            <a:r>
              <a:rPr lang="fr-FR" sz="2000" b="1" dirty="0" smtClean="0"/>
              <a:t> the best performances 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b="1" dirty="0"/>
              <a:t>H</a:t>
            </a:r>
            <a:r>
              <a:rPr lang="fr-FR" sz="2000" b="1" dirty="0" smtClean="0"/>
              <a:t>ow </a:t>
            </a:r>
            <a:r>
              <a:rPr lang="fr-FR" sz="2000" b="1" dirty="0"/>
              <a:t>to </a:t>
            </a:r>
            <a:r>
              <a:rPr lang="fr-FR" sz="2000" b="1" dirty="0" err="1" smtClean="0"/>
              <a:t>binarize</a:t>
            </a:r>
            <a:r>
              <a:rPr lang="fr-FR" sz="2000" b="1" dirty="0" smtClean="0"/>
              <a:t> the </a:t>
            </a:r>
            <a:r>
              <a:rPr lang="fr-FR" sz="2000" b="1" dirty="0" err="1"/>
              <a:t>old</a:t>
            </a:r>
            <a:r>
              <a:rPr lang="fr-FR" sz="2000" b="1" dirty="0"/>
              <a:t> classifier </a:t>
            </a:r>
            <a:r>
              <a:rPr lang="fr-FR" sz="2000" b="1" dirty="0" smtClean="0"/>
              <a:t>scores ?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10" y="3303659"/>
            <a:ext cx="3088754" cy="17614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00" y="3303659"/>
            <a:ext cx="828000" cy="82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00" y="4393560"/>
            <a:ext cx="828000" cy="82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47" y="4393560"/>
            <a:ext cx="828000" cy="8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82" y="3303659"/>
            <a:ext cx="828000" cy="82800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182757" y="4140784"/>
            <a:ext cx="493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/>
              <a:t>18.37</a:t>
            </a:r>
            <a:endParaRPr lang="fr-FR" sz="900" dirty="0"/>
          </a:p>
        </p:txBody>
      </p:sp>
      <p:sp>
        <p:nvSpPr>
          <p:cNvPr id="15" name="ZoneTexte 14"/>
          <p:cNvSpPr txBox="1"/>
          <p:nvPr/>
        </p:nvSpPr>
        <p:spPr>
          <a:xfrm>
            <a:off x="6324031" y="4140784"/>
            <a:ext cx="493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/>
              <a:t>5.05</a:t>
            </a:r>
            <a:endParaRPr lang="fr-FR" sz="9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178508" y="5230685"/>
            <a:ext cx="493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/>
              <a:t>17.00</a:t>
            </a:r>
            <a:endParaRPr lang="fr-FR" sz="9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327714" y="5224647"/>
            <a:ext cx="493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/>
              <a:t>64.21</a:t>
            </a:r>
            <a:endParaRPr lang="fr-FR" sz="9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428806" y="5455479"/>
            <a:ext cx="1135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 smtClean="0"/>
              <a:t>Old classifier scores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7148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20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-10461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13" y="2171903"/>
            <a:ext cx="3971739" cy="288234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8" y="2171903"/>
            <a:ext cx="4547642" cy="28076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0800" y="64663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-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entagon 10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16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7029048"/>
            <a:ext cx="7886700" cy="870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25" y="1600682"/>
            <a:ext cx="4271058" cy="4448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" y="1600683"/>
            <a:ext cx="4470762" cy="449289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9225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Unbalanced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entagon 9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23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22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96" y="1779104"/>
            <a:ext cx="4073463" cy="359713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4" y="1881014"/>
            <a:ext cx="3993046" cy="35394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2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- Threshold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Pentagon 8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98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23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1" y="1848677"/>
            <a:ext cx="3823717" cy="352123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22" y="1908312"/>
            <a:ext cx="3699565" cy="3370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548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- Margins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Pentagon 8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5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24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7" y="2156791"/>
            <a:ext cx="3687418" cy="3799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19" y="2156791"/>
            <a:ext cx="2795791" cy="379915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28650" y="141193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Q matrix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74" y="1987827"/>
            <a:ext cx="4025604" cy="35718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3" y="1987826"/>
            <a:ext cx="4073939" cy="35718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85211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</a:t>
            </a:r>
            <a:r>
              <a:rPr lang="en-US" baseline="0" dirty="0" smtClean="0">
                <a:solidFill>
                  <a:schemeClr val="bg1"/>
                </a:solidFill>
              </a:rPr>
              <a:t> Simple bootstrap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6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564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Weighted bootstrap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75" y="1886824"/>
            <a:ext cx="3813175" cy="3918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5" y="1924217"/>
            <a:ext cx="3919490" cy="3881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1824" y="6124983"/>
            <a:ext cx="31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Bootstrap 1 – 2-moving average</a:t>
            </a:r>
          </a:p>
        </p:txBody>
      </p:sp>
    </p:spTree>
    <p:extLst>
      <p:ext uri="{BB962C8B-B14F-4D97-AF65-F5344CB8AC3E}">
        <p14:creationId xmlns:p14="http://schemas.microsoft.com/office/powerpoint/2010/main" val="161233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4" y="1980557"/>
            <a:ext cx="3942466" cy="405170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" y="1828309"/>
            <a:ext cx="4075428" cy="4035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564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Weighted bootstrap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2667" y="103871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Bootstrap extension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34" y="1928865"/>
            <a:ext cx="3999333" cy="33840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" y="1928865"/>
            <a:ext cx="4072195" cy="32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2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29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07" y="2988806"/>
            <a:ext cx="2992280" cy="423445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3" y="2988805"/>
            <a:ext cx="2972673" cy="42067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14" y="2992582"/>
            <a:ext cx="2991513" cy="423336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038"/>
            <a:ext cx="2987829" cy="422815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44" y="820038"/>
            <a:ext cx="2987829" cy="42281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313" y="853280"/>
            <a:ext cx="2987829" cy="422815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122532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Other test sets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8037678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/>
              <a:t>We</a:t>
            </a:r>
            <a:r>
              <a:rPr lang="fr-FR" sz="2000" dirty="0" smtClean="0"/>
              <a:t> use the </a:t>
            </a:r>
            <a:r>
              <a:rPr lang="fr-FR" sz="2000" dirty="0" err="1" smtClean="0"/>
              <a:t>Caffe</a:t>
            </a:r>
            <a:r>
              <a:rPr lang="fr-FR" sz="2000" dirty="0" smtClean="0"/>
              <a:t>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, </a:t>
            </a:r>
            <a:r>
              <a:rPr lang="fr-FR" sz="2000" dirty="0" err="1" smtClean="0"/>
              <a:t>with</a:t>
            </a:r>
            <a:r>
              <a:rPr lang="fr-FR" sz="2000" dirty="0" smtClean="0"/>
              <a:t> a </a:t>
            </a:r>
            <a:r>
              <a:rPr lang="fr-FR" sz="2000" dirty="0" err="1" smtClean="0"/>
              <a:t>fixed</a:t>
            </a:r>
            <a:r>
              <a:rPr lang="fr-FR" sz="2000" dirty="0" smtClean="0"/>
              <a:t> </a:t>
            </a:r>
            <a:r>
              <a:rPr lang="fr-FR" sz="2000" dirty="0" err="1" smtClean="0"/>
              <a:t>predefined</a:t>
            </a:r>
            <a:r>
              <a:rPr lang="fr-FR" sz="2000" dirty="0" smtClean="0"/>
              <a:t> network architecture: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smtClean="0"/>
              <a:t>3 x </a:t>
            </a:r>
            <a:r>
              <a:rPr lang="fr-FR" sz="2000" dirty="0"/>
              <a:t>{</a:t>
            </a:r>
            <a:r>
              <a:rPr lang="fr-FR" sz="2000" dirty="0" err="1"/>
              <a:t>conv</a:t>
            </a:r>
            <a:r>
              <a:rPr lang="fr-FR" sz="2000" dirty="0"/>
              <a:t>-</a:t>
            </a:r>
            <a:r>
              <a:rPr lang="fr-FR" sz="2000" dirty="0" err="1"/>
              <a:t>ReLU</a:t>
            </a:r>
            <a:r>
              <a:rPr lang="fr-FR" sz="2000" dirty="0"/>
              <a:t>-pool</a:t>
            </a:r>
            <a:r>
              <a:rPr lang="fr-FR" sz="2000" dirty="0" smtClean="0"/>
              <a:t>} + </a:t>
            </a:r>
            <a:r>
              <a:rPr lang="fr-FR" sz="2000" dirty="0"/>
              <a:t>2 </a:t>
            </a:r>
            <a:r>
              <a:rPr lang="fr-FR" sz="2000" dirty="0" smtClean="0"/>
              <a:t>x </a:t>
            </a:r>
            <a:r>
              <a:rPr lang="fr-FR" sz="2000" dirty="0" err="1" smtClean="0"/>
              <a:t>fully</a:t>
            </a:r>
            <a:r>
              <a:rPr lang="fr-FR" sz="2000" dirty="0" smtClean="0"/>
              <a:t> </a:t>
            </a:r>
            <a:r>
              <a:rPr lang="fr-FR" sz="2000" dirty="0" err="1"/>
              <a:t>connected</a:t>
            </a:r>
            <a:r>
              <a:rPr lang="fr-FR" sz="2000" dirty="0"/>
              <a:t> </a:t>
            </a:r>
            <a:r>
              <a:rPr lang="fr-FR" sz="2000" dirty="0" err="1" smtClean="0"/>
              <a:t>layers</a:t>
            </a:r>
            <a:endParaRPr lang="fr-FR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smtClean="0"/>
              <a:t>Dropout (50%)</a:t>
            </a:r>
            <a:endParaRPr lang="fr-FR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err="1"/>
              <a:t>Softmax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 smtClean="0"/>
              <a:t>loss</a:t>
            </a:r>
            <a:r>
              <a:rPr lang="fr-FR" sz="2000" dirty="0" smtClean="0"/>
              <a:t> (</a:t>
            </a:r>
            <a:r>
              <a:rPr lang="fr-FR" sz="2000" dirty="0"/>
              <a:t>multinomial </a:t>
            </a:r>
            <a:r>
              <a:rPr lang="fr-FR" sz="2000" dirty="0" err="1"/>
              <a:t>logistic</a:t>
            </a:r>
            <a:r>
              <a:rPr lang="fr-FR" sz="2000" dirty="0"/>
              <a:t> </a:t>
            </a:r>
            <a:r>
              <a:rPr lang="fr-FR" sz="2000" dirty="0" err="1" smtClean="0"/>
              <a:t>loss</a:t>
            </a:r>
            <a:r>
              <a:rPr lang="fr-FR" sz="2000" dirty="0" smtClean="0"/>
              <a:t>)</a:t>
            </a:r>
            <a:endParaRPr lang="fr-FR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fr-FR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dirty="0" err="1"/>
              <a:t>Database</a:t>
            </a:r>
            <a:r>
              <a:rPr lang="fr-FR" sz="2000" dirty="0"/>
              <a:t> : </a:t>
            </a:r>
            <a:r>
              <a:rPr lang="fr-FR" sz="2000" i="1" dirty="0"/>
              <a:t>CASIA </a:t>
            </a:r>
            <a:r>
              <a:rPr lang="fr-FR" sz="2000" i="1" dirty="0" err="1" smtClean="0"/>
              <a:t>WebFace</a:t>
            </a:r>
            <a:endParaRPr lang="fr-FR" sz="2000" i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380k faces (</a:t>
            </a:r>
            <a:r>
              <a:rPr lang="fr-FR" sz="2000" dirty="0" err="1"/>
              <a:t>collected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IMDB)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96 x 96 x RGB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err="1"/>
              <a:t>Cropped</a:t>
            </a:r>
            <a:r>
              <a:rPr lang="fr-FR" sz="2000" dirty="0"/>
              <a:t>, </a:t>
            </a:r>
            <a:r>
              <a:rPr lang="fr-FR" sz="2000" dirty="0" err="1"/>
              <a:t>scaled</a:t>
            </a:r>
            <a:r>
              <a:rPr lang="fr-FR" sz="2000" dirty="0"/>
              <a:t> and </a:t>
            </a:r>
            <a:r>
              <a:rPr lang="fr-FR" sz="2000" dirty="0" err="1"/>
              <a:t>centered</a:t>
            </a:r>
            <a:r>
              <a:rPr lang="fr-FR" sz="2000" dirty="0"/>
              <a:t> on the </a:t>
            </a:r>
            <a:r>
              <a:rPr lang="fr-FR" sz="2000" dirty="0" err="1" smtClean="0"/>
              <a:t>eyes</a:t>
            </a:r>
            <a:r>
              <a:rPr lang="fr-FR" sz="2000" dirty="0" smtClean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 smtClean="0"/>
              <a:t>Variable poses, </a:t>
            </a:r>
            <a:r>
              <a:rPr lang="fr-FR" sz="2000" dirty="0" err="1" smtClean="0"/>
              <a:t>lighting</a:t>
            </a:r>
            <a:r>
              <a:rPr lang="fr-FR" sz="2000" dirty="0" smtClean="0"/>
              <a:t>, expressions, </a:t>
            </a:r>
            <a:br>
              <a:rPr lang="fr-FR" sz="2000" dirty="0" smtClean="0"/>
            </a:br>
            <a:r>
              <a:rPr lang="fr-FR" sz="2000" dirty="0" smtClean="0"/>
              <a:t>ethnies</a:t>
            </a:r>
            <a:r>
              <a:rPr lang="fr-FR" sz="2000" dirty="0"/>
              <a:t> </a:t>
            </a:r>
            <a:r>
              <a:rPr lang="fr-FR" sz="2000" dirty="0" smtClean="0"/>
              <a:t>and image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.</a:t>
            </a:r>
            <a:endParaRPr lang="fr-FR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3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401782" y="-224941"/>
            <a:ext cx="9947564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57" y="5429807"/>
            <a:ext cx="925715" cy="92571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57" y="4504922"/>
            <a:ext cx="925715" cy="92571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02" y="5430636"/>
            <a:ext cx="925715" cy="92571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88" y="3579207"/>
            <a:ext cx="925715" cy="92571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2" y="4504506"/>
            <a:ext cx="925715" cy="92571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02" y="3580037"/>
            <a:ext cx="925715" cy="925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225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Setting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4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30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42" y="1998249"/>
            <a:ext cx="3914708" cy="342342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1" y="1998249"/>
            <a:ext cx="3407599" cy="339200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1328" y="103872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</a:t>
            </a:r>
            <a:r>
              <a:rPr lang="en-US" baseline="0" dirty="0" smtClean="0">
                <a:solidFill>
                  <a:schemeClr val="bg1"/>
                </a:solidFill>
              </a:rPr>
              <a:t> – RGB vs Grayscale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9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31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23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" y="1910650"/>
            <a:ext cx="4647238" cy="3885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9" y="10567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Appendices – noise prediction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91131" y="2684940"/>
            <a:ext cx="2321589" cy="2569525"/>
            <a:chOff x="5491131" y="2684940"/>
            <a:chExt cx="2321589" cy="2569525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1131" y="2684940"/>
              <a:ext cx="2321589" cy="212145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867676" y="4885133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Confusion matrix</a:t>
              </a:r>
            </a:p>
          </p:txBody>
        </p:sp>
      </p:grpSp>
      <p:sp>
        <p:nvSpPr>
          <p:cNvPr id="14" name="Pentagon 13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01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919339"/>
            <a:ext cx="7886700" cy="425762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/>
              <a:t>Two</a:t>
            </a:r>
            <a:r>
              <a:rPr lang="fr-FR" sz="2000" dirty="0" smtClean="0"/>
              <a:t> </a:t>
            </a:r>
            <a:r>
              <a:rPr lang="fr-FR" sz="2000" dirty="0" err="1" smtClean="0"/>
              <a:t>approaches</a:t>
            </a:r>
            <a:r>
              <a:rPr lang="fr-FR" sz="2000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fr-FR" sz="2000" b="1" dirty="0" err="1" smtClean="0"/>
              <a:t>Preprocess</a:t>
            </a:r>
            <a:r>
              <a:rPr lang="fr-FR" sz="2000" b="1" dirty="0" smtClean="0"/>
              <a:t> the </a:t>
            </a:r>
            <a:r>
              <a:rPr lang="fr-FR" sz="2000" b="1" dirty="0" err="1" smtClean="0"/>
              <a:t>dataset</a:t>
            </a:r>
            <a:r>
              <a:rPr lang="fr-FR" sz="2000" dirty="0" smtClean="0"/>
              <a:t>.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needs</a:t>
            </a:r>
            <a:r>
              <a:rPr lang="fr-FR" sz="2000" dirty="0" smtClean="0"/>
              <a:t> to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adressed</a:t>
            </a:r>
            <a:r>
              <a:rPr lang="fr-FR" sz="2000" dirty="0" smtClean="0"/>
              <a:t>, as the scores </a:t>
            </a:r>
            <a:r>
              <a:rPr lang="fr-FR" sz="2000" dirty="0" err="1" smtClean="0"/>
              <a:t>given</a:t>
            </a:r>
            <a:r>
              <a:rPr lang="fr-FR" sz="2000" dirty="0" smtClean="0"/>
              <a:t> by the </a:t>
            </a:r>
            <a:r>
              <a:rPr lang="fr-FR" sz="2000" dirty="0" err="1" smtClean="0"/>
              <a:t>old</a:t>
            </a:r>
            <a:r>
              <a:rPr lang="fr-FR" sz="2000" dirty="0" smtClean="0"/>
              <a:t> classifier are in [0,255], and </a:t>
            </a:r>
            <a:r>
              <a:rPr lang="fr-FR" sz="2000" dirty="0" err="1" smtClean="0"/>
              <a:t>we</a:t>
            </a:r>
            <a:r>
              <a:rPr lang="fr-FR" sz="2000" dirty="0" smtClean="0"/>
              <a:t> </a:t>
            </a:r>
            <a:r>
              <a:rPr lang="fr-FR" sz="2000" dirty="0" err="1" smtClean="0"/>
              <a:t>want</a:t>
            </a:r>
            <a:r>
              <a:rPr lang="fr-FR" sz="2000" dirty="0" smtClean="0"/>
              <a:t> to </a:t>
            </a:r>
            <a:r>
              <a:rPr lang="fr-FR" sz="2000" dirty="0" err="1" smtClean="0"/>
              <a:t>convert</a:t>
            </a:r>
            <a:r>
              <a:rPr lang="fr-FR" sz="2000" dirty="0" smtClean="0"/>
              <a:t> </a:t>
            </a:r>
            <a:r>
              <a:rPr lang="fr-FR" sz="2000" dirty="0" err="1" smtClean="0"/>
              <a:t>it</a:t>
            </a:r>
            <a:r>
              <a:rPr lang="fr-FR" sz="2000" dirty="0" smtClean="0"/>
              <a:t> to a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classification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fr-FR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fr-FR" sz="2000" dirty="0" err="1" smtClean="0"/>
              <a:t>Handle</a:t>
            </a:r>
            <a:r>
              <a:rPr lang="fr-FR" sz="2000" dirty="0" smtClean="0"/>
              <a:t> the </a:t>
            </a:r>
            <a:r>
              <a:rPr lang="fr-FR" sz="2000" dirty="0" err="1" smtClean="0"/>
              <a:t>noisy</a:t>
            </a:r>
            <a:r>
              <a:rPr lang="fr-FR" sz="2000" dirty="0" smtClean="0"/>
              <a:t> labels </a:t>
            </a:r>
            <a:r>
              <a:rPr lang="fr-FR" sz="2000" b="1" dirty="0" err="1" smtClean="0"/>
              <a:t>during</a:t>
            </a:r>
            <a:r>
              <a:rPr lang="fr-FR" sz="2000" b="1" dirty="0" smtClean="0"/>
              <a:t> the training phase</a:t>
            </a:r>
            <a:r>
              <a:rPr lang="fr-FR" sz="1600" dirty="0" smtClean="0"/>
              <a:t>.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fr-FR" dirty="0" smtClean="0"/>
              <a:t>Change the structure of the CNN, by </a:t>
            </a:r>
            <a:r>
              <a:rPr lang="fr-FR" dirty="0" err="1" smtClean="0"/>
              <a:t>adding</a:t>
            </a:r>
            <a:r>
              <a:rPr lang="fr-FR" dirty="0" smtClean="0"/>
              <a:t> new </a:t>
            </a:r>
            <a:r>
              <a:rPr lang="fr-FR" dirty="0" err="1" smtClean="0"/>
              <a:t>layers</a:t>
            </a:r>
            <a:r>
              <a:rPr lang="fr-FR" dirty="0" smtClean="0"/>
              <a:t> to correct the </a:t>
            </a:r>
            <a:r>
              <a:rPr lang="fr-FR" dirty="0" err="1" smtClean="0"/>
              <a:t>errors</a:t>
            </a:r>
            <a:r>
              <a:rPr lang="fr-FR" dirty="0" smtClean="0"/>
              <a:t> or </a:t>
            </a:r>
            <a:r>
              <a:rPr lang="fr-FR" dirty="0" err="1" smtClean="0"/>
              <a:t>learn</a:t>
            </a:r>
            <a:r>
              <a:rPr lang="fr-FR" dirty="0" smtClean="0"/>
              <a:t> the noise or </a:t>
            </a:r>
            <a:r>
              <a:rPr lang="fr-FR" dirty="0" err="1" smtClean="0"/>
              <a:t>using</a:t>
            </a:r>
            <a:r>
              <a:rPr lang="fr-FR" dirty="0" smtClean="0"/>
              <a:t> custom </a:t>
            </a:r>
            <a:r>
              <a:rPr lang="fr-FR" dirty="0" err="1" smtClean="0"/>
              <a:t>losses</a:t>
            </a:r>
            <a:r>
              <a:rPr lang="fr-FR" dirty="0" smtClean="0"/>
              <a:t>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fr-FR" dirty="0" smtClean="0"/>
              <a:t>Use a </a:t>
            </a:r>
            <a:r>
              <a:rPr lang="fr-FR" dirty="0" err="1" smtClean="0"/>
              <a:t>small</a:t>
            </a:r>
            <a:r>
              <a:rPr lang="fr-FR" dirty="0" smtClean="0"/>
              <a:t> hand-</a:t>
            </a:r>
            <a:r>
              <a:rPr lang="fr-FR" dirty="0" err="1" smtClean="0"/>
              <a:t>annotated</a:t>
            </a:r>
            <a:r>
              <a:rPr lang="fr-FR" dirty="0" smtClean="0"/>
              <a:t> </a:t>
            </a:r>
            <a:r>
              <a:rPr lang="fr-FR" dirty="0" err="1" smtClean="0"/>
              <a:t>subset</a:t>
            </a:r>
            <a:r>
              <a:rPr lang="fr-FR" dirty="0" smtClean="0"/>
              <a:t> for </a:t>
            </a:r>
            <a:r>
              <a:rPr lang="fr-FR" dirty="0" err="1" smtClean="0"/>
              <a:t>regularization</a:t>
            </a:r>
            <a:r>
              <a:rPr lang="fr-FR" dirty="0" smtClean="0"/>
              <a:t>.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fr-FR" dirty="0" err="1" smtClean="0"/>
              <a:t>Classical</a:t>
            </a:r>
            <a:r>
              <a:rPr lang="fr-FR" dirty="0" smtClean="0"/>
              <a:t> perf. </a:t>
            </a:r>
            <a:r>
              <a:rPr lang="fr-FR" dirty="0" err="1"/>
              <a:t>i</a:t>
            </a:r>
            <a:r>
              <a:rPr lang="fr-FR" dirty="0" err="1" smtClean="0"/>
              <a:t>mprovements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of machine </a:t>
            </a:r>
            <a:r>
              <a:rPr lang="fr-FR" dirty="0" err="1" smtClean="0"/>
              <a:t>learning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4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429491" y="-318655"/>
            <a:ext cx="9892146" cy="1554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211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Tackling the</a:t>
            </a:r>
            <a:r>
              <a:rPr lang="en-US" baseline="0" dirty="0" smtClean="0">
                <a:solidFill>
                  <a:schemeClr val="bg1"/>
                </a:solidFill>
              </a:rPr>
              <a:t> problem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b="1" dirty="0" err="1" smtClean="0"/>
              <a:t>Preprocessing</a:t>
            </a:r>
            <a:endParaRPr lang="fr-FR" sz="2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 smtClean="0"/>
              <a:t>Thresholding</a:t>
            </a:r>
            <a:r>
              <a:rPr lang="fr-FR" sz="1600" dirty="0" smtClean="0"/>
              <a:t> the scores, </a:t>
            </a:r>
            <a:r>
              <a:rPr lang="fr-FR" sz="1600" dirty="0" err="1" smtClean="0"/>
              <a:t>studying</a:t>
            </a:r>
            <a:r>
              <a:rPr lang="fr-FR" sz="1600" dirty="0" smtClean="0"/>
              <a:t> the </a:t>
            </a:r>
            <a:r>
              <a:rPr lang="fr-FR" sz="1600" dirty="0" err="1" smtClean="0"/>
              <a:t>repartition</a:t>
            </a:r>
            <a:r>
              <a:rPr lang="fr-FR" sz="1600" dirty="0" smtClean="0"/>
              <a:t> of labels</a:t>
            </a:r>
            <a:r>
              <a:rPr lang="fr-FR" sz="1600" dirty="0"/>
              <a:t>. * </a:t>
            </a:r>
            <a:r>
              <a:rPr lang="fr-FR" sz="1600" dirty="0" smtClean="0"/>
              <a:t>(Frenay &amp; </a:t>
            </a:r>
            <a:r>
              <a:rPr lang="fr-FR" sz="1600" dirty="0" err="1" smtClean="0"/>
              <a:t>Verleysen</a:t>
            </a:r>
            <a:r>
              <a:rPr lang="fr-FR" sz="1600" dirty="0" smtClean="0"/>
              <a:t>, 2014)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 smtClean="0"/>
              <a:t>Reject</a:t>
            </a:r>
            <a:r>
              <a:rPr lang="fr-FR" sz="1600" dirty="0" smtClean="0"/>
              <a:t> </a:t>
            </a:r>
            <a:r>
              <a:rPr lang="fr-FR" sz="1600" dirty="0" err="1" smtClean="0"/>
              <a:t>uncertain</a:t>
            </a:r>
            <a:r>
              <a:rPr lang="fr-FR" sz="1600" dirty="0" smtClean="0"/>
              <a:t> </a:t>
            </a:r>
            <a:r>
              <a:rPr lang="fr-FR" sz="1600" dirty="0" err="1" smtClean="0"/>
              <a:t>samples</a:t>
            </a:r>
            <a:r>
              <a:rPr lang="fr-FR" sz="1600" dirty="0" smtClean="0"/>
              <a:t>. </a:t>
            </a:r>
            <a:r>
              <a:rPr lang="fr-FR" sz="1600" dirty="0"/>
              <a:t>*</a:t>
            </a: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 smtClean="0"/>
              <a:t>Learn</a:t>
            </a:r>
            <a:r>
              <a:rPr lang="fr-FR" sz="1600" dirty="0" smtClean="0"/>
              <a:t> the </a:t>
            </a:r>
            <a:r>
              <a:rPr lang="fr-FR" sz="1600" dirty="0" err="1" smtClean="0"/>
              <a:t>error</a:t>
            </a:r>
            <a:r>
              <a:rPr lang="fr-FR" sz="1600" dirty="0" smtClean="0"/>
              <a:t> of the </a:t>
            </a:r>
            <a:r>
              <a:rPr lang="fr-FR" sz="1600" dirty="0" err="1" smtClean="0"/>
              <a:t>old</a:t>
            </a:r>
            <a:r>
              <a:rPr lang="fr-FR" sz="1600" dirty="0" smtClean="0"/>
              <a:t> classifier to correct the labels. </a:t>
            </a:r>
            <a:r>
              <a:rPr lang="fr-FR" sz="1600" dirty="0"/>
              <a:t>*</a:t>
            </a: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2000" b="1" dirty="0" err="1" smtClean="0"/>
              <a:t>During</a:t>
            </a:r>
            <a:r>
              <a:rPr lang="fr-FR" sz="2000" b="1" dirty="0" smtClean="0"/>
              <a:t> training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600" b="1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 smtClean="0"/>
              <a:t>Different</a:t>
            </a:r>
            <a:r>
              <a:rPr lang="fr-FR" sz="1600" dirty="0" smtClean="0"/>
              <a:t> </a:t>
            </a:r>
            <a:r>
              <a:rPr lang="fr-FR" sz="1600" dirty="0" err="1" smtClean="0"/>
              <a:t>losses</a:t>
            </a:r>
            <a:r>
              <a:rPr lang="fr-FR" sz="1600" dirty="0" smtClean="0"/>
              <a:t> on </a:t>
            </a:r>
            <a:r>
              <a:rPr lang="fr-FR" sz="1600" dirty="0" err="1" smtClean="0"/>
              <a:t>different</a:t>
            </a:r>
            <a:r>
              <a:rPr lang="fr-FR" sz="1600" dirty="0" smtClean="0"/>
              <a:t> </a:t>
            </a:r>
            <a:r>
              <a:rPr lang="fr-FR" sz="1600" dirty="0" err="1" smtClean="0"/>
              <a:t>subsets</a:t>
            </a:r>
            <a:r>
              <a:rPr lang="fr-FR" sz="1600" dirty="0" smtClean="0"/>
              <a:t>. (</a:t>
            </a:r>
            <a:r>
              <a:rPr lang="fr-FR" sz="1600" dirty="0"/>
              <a:t>Zhou </a:t>
            </a:r>
            <a:r>
              <a:rPr lang="fr-FR" sz="1600" dirty="0" smtClean="0"/>
              <a:t>&amp; Liu, 2006)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smtClean="0"/>
              <a:t>Design or </a:t>
            </a:r>
            <a:r>
              <a:rPr lang="fr-FR" sz="1600" dirty="0" err="1" smtClean="0"/>
              <a:t>learn</a:t>
            </a:r>
            <a:r>
              <a:rPr lang="fr-FR" sz="1600" dirty="0" smtClean="0"/>
              <a:t> a confusion matrix. * (</a:t>
            </a:r>
            <a:r>
              <a:rPr lang="fr-FR" sz="1600" dirty="0" err="1" smtClean="0"/>
              <a:t>Sukhbaatar</a:t>
            </a:r>
            <a:r>
              <a:rPr lang="fr-FR" sz="1600" dirty="0" smtClean="0"/>
              <a:t> et al., 2014</a:t>
            </a:r>
            <a:r>
              <a:rPr lang="fr-FR" sz="1600" dirty="0"/>
              <a:t>) </a:t>
            </a: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smtClean="0"/>
              <a:t>Classes for </a:t>
            </a:r>
            <a:r>
              <a:rPr lang="fr-FR" sz="1600" dirty="0" err="1" smtClean="0"/>
              <a:t>different</a:t>
            </a:r>
            <a:r>
              <a:rPr lang="fr-FR" sz="1600" dirty="0" smtClean="0"/>
              <a:t> types of noise. (</a:t>
            </a:r>
            <a:r>
              <a:rPr lang="fr-FR" sz="1600" dirty="0" err="1" smtClean="0"/>
              <a:t>Natarajan</a:t>
            </a:r>
            <a:r>
              <a:rPr lang="fr-FR" sz="1600" dirty="0" smtClean="0"/>
              <a:t> et al., 2013; Xiao et al., 2015)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/>
              <a:t>Learn</a:t>
            </a:r>
            <a:r>
              <a:rPr lang="fr-FR" sz="1600" dirty="0"/>
              <a:t> the </a:t>
            </a:r>
            <a:r>
              <a:rPr lang="fr-FR" sz="1600" dirty="0" err="1"/>
              <a:t>error</a:t>
            </a:r>
            <a:r>
              <a:rPr lang="fr-FR" sz="1600" dirty="0"/>
              <a:t> of the </a:t>
            </a:r>
            <a:r>
              <a:rPr lang="fr-FR" sz="1600" dirty="0" err="1"/>
              <a:t>old</a:t>
            </a:r>
            <a:r>
              <a:rPr lang="fr-FR" sz="1600" dirty="0"/>
              <a:t> classifier to correct the labels. *</a:t>
            </a: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600" dirty="0" err="1" smtClean="0"/>
              <a:t>Bootstrapping</a:t>
            </a:r>
            <a:r>
              <a:rPr lang="fr-FR" sz="1600" dirty="0" smtClean="0"/>
              <a:t>, </a:t>
            </a:r>
            <a:r>
              <a:rPr lang="fr-FR" sz="1600" dirty="0" err="1" smtClean="0"/>
              <a:t>bagging</a:t>
            </a:r>
            <a:r>
              <a:rPr lang="fr-FR" sz="1600" dirty="0"/>
              <a:t>. *</a:t>
            </a:r>
            <a:endParaRPr lang="fr-FR" sz="1600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6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16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000" dirty="0" err="1" smtClean="0"/>
              <a:t>Various</a:t>
            </a:r>
            <a:r>
              <a:rPr lang="fr-FR" sz="2000" dirty="0" smtClean="0"/>
              <a:t> </a:t>
            </a:r>
            <a:r>
              <a:rPr lang="fr-FR" sz="2000" dirty="0" err="1" smtClean="0"/>
              <a:t>prerequisites</a:t>
            </a:r>
            <a:r>
              <a:rPr lang="fr-FR" sz="2000" dirty="0"/>
              <a:t> </a:t>
            </a:r>
            <a:r>
              <a:rPr lang="fr-FR" sz="2000" dirty="0" smtClean="0"/>
              <a:t>on the </a:t>
            </a:r>
            <a:r>
              <a:rPr lang="fr-FR" sz="2000" dirty="0" err="1" smtClean="0"/>
              <a:t>knowledge</a:t>
            </a:r>
            <a:r>
              <a:rPr lang="fr-FR" sz="2000" dirty="0" smtClean="0"/>
              <a:t> of the noise distribution, on a </a:t>
            </a:r>
            <a:r>
              <a:rPr lang="fr-FR" sz="2000" dirty="0" err="1" smtClean="0"/>
              <a:t>small</a:t>
            </a:r>
            <a:r>
              <a:rPr lang="fr-FR" sz="2000" dirty="0" smtClean="0"/>
              <a:t> hand-</a:t>
            </a:r>
            <a:r>
              <a:rPr lang="fr-FR" sz="2000" dirty="0" err="1" smtClean="0"/>
              <a:t>labeled</a:t>
            </a:r>
            <a:r>
              <a:rPr lang="fr-FR" sz="2000" dirty="0" smtClean="0"/>
              <a:t> </a:t>
            </a:r>
            <a:r>
              <a:rPr lang="fr-FR" sz="2000" dirty="0" err="1" smtClean="0"/>
              <a:t>subset</a:t>
            </a:r>
            <a:r>
              <a:rPr lang="fr-FR" sz="2000" dirty="0" smtClean="0"/>
              <a:t> of the training set, etc.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304800" y="-224941"/>
            <a:ext cx="9795164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209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State of the art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4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4739323"/>
            <a:ext cx="3968517" cy="143764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 smtClean="0"/>
              <a:t>Baseline: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smtClean="0"/>
              <a:t>Compare the </a:t>
            </a:r>
            <a:r>
              <a:rPr lang="fr-FR" sz="2000" dirty="0" err="1" smtClean="0"/>
              <a:t>old</a:t>
            </a:r>
            <a:r>
              <a:rPr lang="fr-FR" sz="2000" dirty="0" smtClean="0"/>
              <a:t> gradient-</a:t>
            </a:r>
            <a:r>
              <a:rPr lang="fr-FR" sz="2000" dirty="0" err="1" smtClean="0"/>
              <a:t>based</a:t>
            </a:r>
            <a:r>
              <a:rPr lang="fr-FR" sz="2000" dirty="0" smtClean="0"/>
              <a:t> detector </a:t>
            </a:r>
            <a:r>
              <a:rPr lang="fr-FR" sz="2000" dirty="0" err="1" smtClean="0"/>
              <a:t>with</a:t>
            </a:r>
            <a:r>
              <a:rPr lang="fr-FR" sz="2000" dirty="0" smtClean="0"/>
              <a:t> a CNN </a:t>
            </a:r>
            <a:r>
              <a:rPr lang="fr-FR" sz="2000" dirty="0" err="1" smtClean="0"/>
              <a:t>trained</a:t>
            </a:r>
            <a:r>
              <a:rPr lang="fr-FR" sz="2000" dirty="0" smtClean="0"/>
              <a:t> on Tr1 (</a:t>
            </a:r>
            <a:r>
              <a:rPr lang="fr-FR" sz="2000" dirty="0"/>
              <a:t>n</a:t>
            </a:r>
            <a:r>
              <a:rPr lang="fr-FR" sz="2000" dirty="0" smtClean="0"/>
              <a:t>o noise).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221673" y="-224941"/>
            <a:ext cx="9712037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60358" y="201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30878" y="5059746"/>
            <a:ext cx="198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tx2">
                    <a:lumMod val="75000"/>
                  </a:schemeClr>
                </a:solidFill>
              </a:rPr>
              <a:t>Tr1:</a:t>
            </a:r>
          </a:p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Accuracy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: 0.985</a:t>
            </a:r>
          </a:p>
          <a:p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AUC: 0.966</a:t>
            </a:r>
          </a:p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Avg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: 0.913 </a:t>
            </a:r>
            <a:endParaRPr lang="fr-F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000" b="1" dirty="0" err="1" smtClean="0"/>
              <a:t>Datasets</a:t>
            </a:r>
            <a:r>
              <a:rPr lang="fr-FR" sz="2000" b="1" dirty="0" smtClean="0"/>
              <a:t>: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03128"/>
              </p:ext>
            </p:extLst>
          </p:nvPr>
        </p:nvGraphicFramePr>
        <p:xfrm>
          <a:off x="706797" y="2265403"/>
          <a:ext cx="4170203" cy="1882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872"/>
                <a:gridCol w="792480"/>
                <a:gridCol w="1066800"/>
                <a:gridCol w="1584051"/>
              </a:tblGrid>
              <a:tr h="328627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Name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#</a:t>
                      </a:r>
                      <a:r>
                        <a:rPr lang="fr-FR" sz="1200" dirty="0" err="1" smtClean="0"/>
                        <a:t>samples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Labels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% positives</a:t>
                      </a:r>
                      <a:endParaRPr lang="fr-FR" sz="1200" dirty="0"/>
                    </a:p>
                  </a:txBody>
                  <a:tcPr/>
                </a:tc>
              </a:tr>
              <a:tr h="273056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Test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4.6K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hand-</a:t>
                      </a:r>
                      <a:r>
                        <a:rPr lang="fr-FR" sz="1200" dirty="0" err="1" smtClean="0"/>
                        <a:t>labelled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/>
                </a:tc>
              </a:tr>
              <a:tr h="293704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CASIA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375K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err="1" smtClean="0"/>
                        <a:t>noisy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5</a:t>
                      </a:r>
                    </a:p>
                  </a:txBody>
                  <a:tcPr/>
                </a:tc>
              </a:tr>
              <a:tr h="328627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Tr1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5K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hand-</a:t>
                      </a:r>
                      <a:r>
                        <a:rPr lang="fr-FR" sz="1200" dirty="0" err="1" smtClean="0"/>
                        <a:t>labelled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/>
                </a:tc>
              </a:tr>
              <a:tr h="328627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Tr2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5K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hand-</a:t>
                      </a:r>
                      <a:r>
                        <a:rPr lang="fr-FR" sz="1200" dirty="0" err="1" smtClean="0"/>
                        <a:t>labelled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20 (</a:t>
                      </a:r>
                      <a:r>
                        <a:rPr lang="fr-FR" sz="1200" dirty="0" err="1" smtClean="0"/>
                        <a:t>other</a:t>
                      </a:r>
                      <a:r>
                        <a:rPr lang="fr-FR" sz="1200" dirty="0" smtClean="0"/>
                        <a:t> source)</a:t>
                      </a:r>
                      <a:endParaRPr lang="fr-FR" sz="1200" dirty="0"/>
                    </a:p>
                  </a:txBody>
                  <a:tcPr/>
                </a:tc>
              </a:tr>
              <a:tr h="328627"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Tr3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10K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hand-</a:t>
                      </a:r>
                      <a:r>
                        <a:rPr lang="fr-FR" sz="1200" dirty="0" err="1" smtClean="0"/>
                        <a:t>labelled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 smtClean="0"/>
                        <a:t>20 (Tr1+Tr2, </a:t>
                      </a:r>
                      <a:r>
                        <a:rPr lang="fr-FR" sz="1200" dirty="0" err="1" smtClean="0"/>
                        <a:t>adjusted</a:t>
                      </a:r>
                      <a:r>
                        <a:rPr lang="fr-FR" sz="1200" dirty="0" smtClean="0"/>
                        <a:t>)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88" y="57170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Establishing a baseline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162844" y="5059745"/>
            <a:ext cx="1981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tx2">
                    <a:lumMod val="75000"/>
                  </a:schemeClr>
                </a:solidFill>
              </a:rPr>
              <a:t>Old:</a:t>
            </a:r>
          </a:p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Accuracy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: 0.962</a:t>
            </a:r>
          </a:p>
          <a:p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AUC: 0.920</a:t>
            </a:r>
          </a:p>
          <a:p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Avg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fr-FR" sz="1400" dirty="0" err="1" smtClean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fr-FR" sz="1400" dirty="0" smtClean="0">
                <a:solidFill>
                  <a:schemeClr val="tx2">
                    <a:lumMod val="75000"/>
                  </a:schemeClr>
                </a:solidFill>
              </a:rPr>
              <a:t>: 0.679 </a:t>
            </a:r>
            <a:endParaRPr lang="fr-F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70" y="1825625"/>
            <a:ext cx="3819576" cy="32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Importance of the set size : how do training on a </a:t>
            </a:r>
            <a:r>
              <a:rPr lang="fr-FR" sz="2000" dirty="0" err="1" smtClean="0"/>
              <a:t>small</a:t>
            </a:r>
            <a:r>
              <a:rPr lang="fr-FR" sz="2000" dirty="0" smtClean="0"/>
              <a:t> hand-</a:t>
            </a:r>
            <a:r>
              <a:rPr lang="fr-FR" sz="2000" dirty="0" err="1" smtClean="0"/>
              <a:t>labelled</a:t>
            </a:r>
            <a:r>
              <a:rPr lang="fr-FR" sz="2000" dirty="0" smtClean="0"/>
              <a:t> </a:t>
            </a:r>
            <a:r>
              <a:rPr lang="fr-FR" sz="2000" dirty="0" err="1" smtClean="0"/>
              <a:t>subset</a:t>
            </a:r>
            <a:r>
              <a:rPr lang="fr-FR" sz="2000" dirty="0"/>
              <a:t> </a:t>
            </a:r>
            <a:r>
              <a:rPr lang="fr-FR" sz="2000" dirty="0" smtClean="0"/>
              <a:t>and training on a </a:t>
            </a:r>
            <a:r>
              <a:rPr lang="fr-FR" sz="2000" dirty="0" err="1" smtClean="0"/>
              <a:t>big</a:t>
            </a:r>
            <a:r>
              <a:rPr lang="fr-FR" sz="2000" dirty="0" smtClean="0"/>
              <a:t> </a:t>
            </a:r>
            <a:r>
              <a:rPr lang="fr-FR" sz="2000" dirty="0" err="1" smtClean="0"/>
              <a:t>noisy</a:t>
            </a:r>
            <a:r>
              <a:rPr lang="fr-FR" sz="2000" dirty="0" smtClean="0"/>
              <a:t> set compare?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221673" y="-224941"/>
            <a:ext cx="9712037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60358" y="201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80" y="2583445"/>
            <a:ext cx="6358729" cy="2345272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32073"/>
              </p:ext>
            </p:extLst>
          </p:nvPr>
        </p:nvGraphicFramePr>
        <p:xfrm>
          <a:off x="1620344" y="5108105"/>
          <a:ext cx="6243154" cy="1166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6755"/>
                <a:gridCol w="830317"/>
                <a:gridCol w="2406869"/>
                <a:gridCol w="2249213"/>
              </a:tblGrid>
              <a:tr h="343312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Dataset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Labels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% of positives</a:t>
                      </a:r>
                      <a:endParaRPr lang="fr-FR" sz="1400" dirty="0"/>
                    </a:p>
                  </a:txBody>
                  <a:tcPr/>
                </a:tc>
              </a:tr>
              <a:tr h="201948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Clean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Tr1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Hand-</a:t>
                      </a:r>
                      <a:r>
                        <a:rPr lang="fr-FR" sz="1400" dirty="0" err="1" smtClean="0"/>
                        <a:t>labelled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5%</a:t>
                      </a:r>
                      <a:endParaRPr lang="fr-FR" sz="1400" dirty="0"/>
                    </a:p>
                  </a:txBody>
                  <a:tcPr/>
                </a:tc>
              </a:tr>
              <a:tr h="484676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Noisy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CASIA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Automatically</a:t>
                      </a:r>
                      <a:r>
                        <a:rPr lang="fr-FR" sz="1400" dirty="0" smtClean="0"/>
                        <a:t> </a:t>
                      </a:r>
                      <a:r>
                        <a:rPr lang="fr-FR" sz="1400" dirty="0" err="1" smtClean="0"/>
                        <a:t>generated</a:t>
                      </a:r>
                      <a:r>
                        <a:rPr lang="fr-FR" sz="1400" dirty="0" smtClean="0"/>
                        <a:t> </a:t>
                      </a:r>
                      <a:r>
                        <a:rPr lang="fr-FR" sz="1400" dirty="0" err="1" smtClean="0"/>
                        <a:t>using</a:t>
                      </a:r>
                      <a:r>
                        <a:rPr lang="fr-FR" sz="1400" dirty="0" smtClean="0"/>
                        <a:t> the </a:t>
                      </a:r>
                      <a:r>
                        <a:rPr lang="fr-FR" sz="1400" dirty="0" err="1" smtClean="0"/>
                        <a:t>old</a:t>
                      </a:r>
                      <a:r>
                        <a:rPr lang="fr-FR" sz="1400" dirty="0" smtClean="0"/>
                        <a:t> scores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 smtClean="0"/>
                        <a:t>Sampled</a:t>
                      </a:r>
                      <a:r>
                        <a:rPr lang="fr-FR" sz="1400" baseline="0" dirty="0" smtClean="0"/>
                        <a:t> and </a:t>
                      </a:r>
                      <a:r>
                        <a:rPr lang="fr-FR" sz="1400" baseline="0" dirty="0" err="1" smtClean="0"/>
                        <a:t>t</a:t>
                      </a:r>
                      <a:r>
                        <a:rPr lang="fr-FR" sz="1400" dirty="0" err="1" smtClean="0"/>
                        <a:t>hresholded</a:t>
                      </a:r>
                      <a:r>
                        <a:rPr lang="fr-FR" sz="1400" dirty="0" smtClean="0"/>
                        <a:t> at 26.7 to </a:t>
                      </a:r>
                      <a:r>
                        <a:rPr lang="fr-FR" sz="1400" dirty="0" err="1" smtClean="0"/>
                        <a:t>get</a:t>
                      </a:r>
                      <a:r>
                        <a:rPr lang="fr-FR" sz="1400" dirty="0" smtClean="0"/>
                        <a:t> 5% of positives.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141194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Influence of the set size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entagon 10">
            <a:hlinkClick r:id="rId4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5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49" y="1506500"/>
            <a:ext cx="8099715" cy="1195706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 err="1" smtClean="0"/>
              <a:t>What</a:t>
            </a:r>
            <a:r>
              <a:rPr lang="fr-FR" sz="2000" dirty="0" smtClean="0"/>
              <a:t> about the </a:t>
            </a:r>
            <a:r>
              <a:rPr lang="fr-FR" sz="2000" dirty="0" err="1" smtClean="0"/>
              <a:t>repartition</a:t>
            </a:r>
            <a:r>
              <a:rPr lang="fr-FR" sz="2000" dirty="0" smtClean="0"/>
              <a:t> of the labels ? </a:t>
            </a:r>
            <a:r>
              <a:rPr lang="fr-FR" sz="2000" dirty="0" err="1" smtClean="0"/>
              <a:t>Clearly</a:t>
            </a:r>
            <a:r>
              <a:rPr lang="fr-FR" sz="2000" dirty="0" smtClean="0"/>
              <a:t> </a:t>
            </a:r>
            <a:r>
              <a:rPr lang="fr-FR" sz="2000" dirty="0" err="1" smtClean="0"/>
              <a:t>unbalanced</a:t>
            </a:r>
            <a:r>
              <a:rPr lang="fr-FR" sz="2000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800" dirty="0"/>
              <a:t>➞ </a:t>
            </a:r>
            <a:r>
              <a:rPr lang="fr-FR" sz="1800" dirty="0" smtClean="0"/>
              <a:t> Clean : </a:t>
            </a:r>
            <a:r>
              <a:rPr lang="fr-FR" sz="1800" dirty="0" err="1" smtClean="0"/>
              <a:t>nested</a:t>
            </a:r>
            <a:r>
              <a:rPr lang="fr-FR" sz="1800" dirty="0" smtClean="0"/>
              <a:t> </a:t>
            </a:r>
            <a:r>
              <a:rPr lang="fr-FR" sz="1800" dirty="0" err="1" smtClean="0"/>
              <a:t>databases</a:t>
            </a:r>
            <a:r>
              <a:rPr lang="fr-FR" sz="1800" dirty="0" smtClean="0"/>
              <a:t> </a:t>
            </a:r>
            <a:r>
              <a:rPr lang="fr-FR" sz="1800" dirty="0" err="1" smtClean="0"/>
              <a:t>starting</a:t>
            </a:r>
            <a:r>
              <a:rPr lang="fr-FR" sz="1800" dirty="0" smtClean="0"/>
              <a:t> </a:t>
            </a:r>
            <a:r>
              <a:rPr lang="fr-FR" sz="1800" dirty="0" err="1" smtClean="0"/>
              <a:t>from</a:t>
            </a:r>
            <a:r>
              <a:rPr lang="fr-FR" sz="1800" dirty="0" smtClean="0"/>
              <a:t> TR3 (</a:t>
            </a:r>
            <a:r>
              <a:rPr lang="fr-FR" sz="1800" dirty="0" err="1" smtClean="0"/>
              <a:t>resp</a:t>
            </a:r>
            <a:r>
              <a:rPr lang="fr-FR" sz="1800" dirty="0" smtClean="0"/>
              <a:t>. TR1).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1800" dirty="0"/>
              <a:t>➞  </a:t>
            </a:r>
            <a:r>
              <a:rPr lang="fr-FR" sz="1800" dirty="0" smtClean="0"/>
              <a:t>Noisy: </a:t>
            </a:r>
            <a:r>
              <a:rPr lang="fr-FR" sz="1800" dirty="0" err="1"/>
              <a:t>nested</a:t>
            </a:r>
            <a:r>
              <a:rPr lang="fr-FR" sz="1800" dirty="0"/>
              <a:t> </a:t>
            </a:r>
            <a:r>
              <a:rPr lang="fr-FR" sz="1800" dirty="0" err="1"/>
              <a:t>databases</a:t>
            </a:r>
            <a:r>
              <a:rPr lang="fr-FR" sz="1800" dirty="0"/>
              <a:t> </a:t>
            </a:r>
            <a:r>
              <a:rPr lang="fr-FR" sz="1800" dirty="0" err="1"/>
              <a:t>starting</a:t>
            </a:r>
            <a:r>
              <a:rPr lang="fr-FR" sz="1800" dirty="0"/>
              <a:t> </a:t>
            </a:r>
            <a:r>
              <a:rPr lang="fr-FR" sz="1800" err="1"/>
              <a:t>from</a:t>
            </a:r>
            <a:r>
              <a:rPr lang="fr-FR" sz="1800"/>
              <a:t> </a:t>
            </a:r>
            <a:r>
              <a:rPr lang="fr-FR" sz="1800" smtClean="0"/>
              <a:t>CASIA(5%) </a:t>
            </a:r>
            <a:r>
              <a:rPr lang="fr-FR" sz="1800" dirty="0" smtClean="0"/>
              <a:t>(</a:t>
            </a:r>
            <a:r>
              <a:rPr lang="fr-FR" sz="1800" dirty="0" err="1" smtClean="0"/>
              <a:t>resp</a:t>
            </a:r>
            <a:r>
              <a:rPr lang="fr-FR" sz="1800" dirty="0" smtClean="0"/>
              <a:t>. a </a:t>
            </a:r>
            <a:r>
              <a:rPr lang="fr-FR" sz="1800" dirty="0" err="1" smtClean="0"/>
              <a:t>balanced</a:t>
            </a:r>
            <a:r>
              <a:rPr lang="fr-FR" sz="1800" dirty="0" smtClean="0"/>
              <a:t> CASIA(20%)).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8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66255" y="-224941"/>
            <a:ext cx="9559637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60358" y="201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57" y="2746718"/>
            <a:ext cx="5463858" cy="325470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72667" y="85210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Impact of</a:t>
            </a:r>
            <a:r>
              <a:rPr lang="en-US" baseline="0" dirty="0" smtClean="0">
                <a:solidFill>
                  <a:schemeClr val="bg1"/>
                </a:solidFill>
              </a:rPr>
              <a:t> the labels ratio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2964" y="6030633"/>
            <a:ext cx="7315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dirty="0" err="1"/>
              <a:t>Improvement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on a clean set, not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on a </a:t>
            </a:r>
            <a:r>
              <a:rPr lang="fr-FR" dirty="0" err="1"/>
              <a:t>noisy</a:t>
            </a:r>
            <a:r>
              <a:rPr lang="fr-FR" dirty="0"/>
              <a:t> one.</a:t>
            </a:r>
          </a:p>
          <a:p>
            <a:endParaRPr lang="en-US" dirty="0"/>
          </a:p>
        </p:txBody>
      </p:sp>
      <p:sp>
        <p:nvSpPr>
          <p:cNvPr id="12" name="Pentagon 11">
            <a:hlinkClick r:id="rId4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88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9FA8-58DD-0E45-B3CC-726FB7098DFB}" type="datetime1">
              <a:rPr lang="fr-FR" smtClean="0"/>
              <a:t>30/03/2016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35B6E-5D31-9D45-B033-55A9E4EC8C1C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66255" y="-224941"/>
            <a:ext cx="9559637" cy="1460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60358" y="20198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4856757" y="3257086"/>
            <a:ext cx="3658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dirty="0" smtClean="0"/>
              <a:t>Intuition:</a:t>
            </a:r>
          </a:p>
          <a:p>
            <a:pPr lvl="0">
              <a:defRPr/>
            </a:pPr>
            <a:r>
              <a:rPr lang="fr-FR" dirty="0" err="1" smtClean="0"/>
              <a:t>Differentiate</a:t>
            </a:r>
            <a:r>
              <a:rPr lang="fr-FR" dirty="0" smtClean="0"/>
              <a:t> the </a:t>
            </a:r>
            <a:r>
              <a:rPr lang="fr-FR" dirty="0" err="1" smtClean="0"/>
              <a:t>costs</a:t>
            </a:r>
            <a:r>
              <a:rPr lang="fr-FR" dirty="0" smtClean="0"/>
              <a:t>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false positives and false </a:t>
            </a:r>
            <a:r>
              <a:rPr lang="fr-FR" dirty="0" err="1" smtClean="0"/>
              <a:t>negatives</a:t>
            </a:r>
            <a:r>
              <a:rPr lang="fr-F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681" y="1696702"/>
            <a:ext cx="859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Consider a loss per class to weight out the asymmetry of the classes: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2" y="2204535"/>
            <a:ext cx="4341415" cy="37625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79181" y="4739946"/>
            <a:ext cx="31575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dirty="0" err="1"/>
              <a:t>Refinements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adjusted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(</a:t>
            </a:r>
            <a:r>
              <a:rPr lang="fr-FR" dirty="0" err="1"/>
              <a:t>blue</a:t>
            </a:r>
            <a:r>
              <a:rPr lang="fr-FR" dirty="0"/>
              <a:t>)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  <a:p>
            <a:pPr lvl="0">
              <a:defRPr/>
            </a:pP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Tr3 </a:t>
            </a:r>
            <a:r>
              <a:rPr lang="fr-FR" dirty="0" err="1" smtClean="0">
                <a:solidFill>
                  <a:schemeClr val="tx2">
                    <a:lumMod val="75000"/>
                  </a:schemeClr>
                </a:solidFill>
              </a:rPr>
              <a:t>softmax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lvl="0">
              <a:defRPr/>
            </a:pP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 (Ap:0.957, AUC:0.993)</a:t>
            </a:r>
          </a:p>
          <a:p>
            <a:pPr lvl="0">
              <a:defRPr/>
            </a:pP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Tr3 </a:t>
            </a:r>
            <a:r>
              <a:rPr lang="fr-FR" dirty="0" err="1" smtClean="0">
                <a:solidFill>
                  <a:schemeClr val="tx2">
                    <a:lumMod val="75000"/>
                  </a:schemeClr>
                </a:solidFill>
              </a:rPr>
              <a:t>unbalanced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 :</a:t>
            </a:r>
          </a:p>
          <a:p>
            <a:pPr lvl="0">
              <a:defRPr/>
            </a:pPr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fr-FR" b="1" dirty="0" err="1" smtClean="0">
                <a:solidFill>
                  <a:schemeClr val="tx2">
                    <a:lumMod val="75000"/>
                  </a:schemeClr>
                </a:solidFill>
              </a:rPr>
              <a:t>Ap</a:t>
            </a:r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: 0.975, 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</a:rPr>
              <a:t>AUC:0.997)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9" y="2716491"/>
            <a:ext cx="4235884" cy="3593813"/>
          </a:xfrm>
          <a:prstGeom prst="rect">
            <a:avLst/>
          </a:prstGeom>
        </p:spPr>
      </p:pic>
      <p:sp>
        <p:nvSpPr>
          <p:cNvPr id="2" name="Pentagon 1">
            <a:hlinkClick r:id="rId5" action="ppaction://hlinksldjump"/>
          </p:cNvPr>
          <p:cNvSpPr/>
          <p:nvPr/>
        </p:nvSpPr>
        <p:spPr>
          <a:xfrm>
            <a:off x="8173616" y="5868547"/>
            <a:ext cx="773478" cy="375836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Annex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2667" y="-45419"/>
            <a:ext cx="78867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Handling the </a:t>
            </a:r>
            <a:r>
              <a:rPr lang="en-US" smtClean="0">
                <a:solidFill>
                  <a:schemeClr val="bg1"/>
                </a:solidFill>
              </a:rPr>
              <a:t>class imbalance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1233</Words>
  <Application>Microsoft Macintosh PowerPoint</Application>
  <PresentationFormat>Présentation à l'écran (4:3)</PresentationFormat>
  <Paragraphs>363</Paragraphs>
  <Slides>31</Slides>
  <Notes>30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Research Initiation Seminar</vt:lpstr>
      <vt:lpstr>Subject</vt:lpstr>
      <vt:lpstr>Setting</vt:lpstr>
      <vt:lpstr>Tackling the problem</vt:lpstr>
      <vt:lpstr>State of the art</vt:lpstr>
      <vt:lpstr>Establishing a baseline</vt:lpstr>
      <vt:lpstr>Influence of the set size</vt:lpstr>
      <vt:lpstr>Impact of the labels ratio</vt:lpstr>
      <vt:lpstr>Handling the class imbalance</vt:lpstr>
      <vt:lpstr>Preprocessing</vt:lpstr>
      <vt:lpstr>Preprocessing</vt:lpstr>
      <vt:lpstr>Bootstrapping</vt:lpstr>
      <vt:lpstr>Bootstrapping </vt:lpstr>
      <vt:lpstr>Bootstrapping </vt:lpstr>
      <vt:lpstr>Bootstrapping extension</vt:lpstr>
      <vt:lpstr>Predicting the errors</vt:lpstr>
      <vt:lpstr>Conclusion</vt:lpstr>
      <vt:lpstr>Questions</vt:lpstr>
      <vt:lpstr>Présentation PowerPoint</vt:lpstr>
      <vt:lpstr>Appendices - Sizes</vt:lpstr>
      <vt:lpstr>Appendices – Unbalanced</vt:lpstr>
      <vt:lpstr>Appendices - Threshold</vt:lpstr>
      <vt:lpstr>Appendices - Margins</vt:lpstr>
      <vt:lpstr>Appendices – Q matrix</vt:lpstr>
      <vt:lpstr>Appendices – Simple bootstrap</vt:lpstr>
      <vt:lpstr>Appendices – Weighted bootstrap</vt:lpstr>
      <vt:lpstr>Appendices – Weighted bootstrap</vt:lpstr>
      <vt:lpstr>Appendices – Bootstrap extension</vt:lpstr>
      <vt:lpstr>Appendices – Other test sets</vt:lpstr>
      <vt:lpstr>Appendices – RGB vs Grayscale</vt:lpstr>
      <vt:lpstr>Appendices – noise prediction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Initiation Seminar</dc:title>
  <dc:creator>Simon Rodriguez</dc:creator>
  <cp:lastModifiedBy>Simon Rodriguez</cp:lastModifiedBy>
  <cp:revision>256</cp:revision>
  <cp:lastPrinted>2016-03-24T10:31:26Z</cp:lastPrinted>
  <dcterms:created xsi:type="dcterms:W3CDTF">2015-12-08T10:16:10Z</dcterms:created>
  <dcterms:modified xsi:type="dcterms:W3CDTF">2016-03-29T22:36:37Z</dcterms:modified>
</cp:coreProperties>
</file>